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28" r:id="rId4"/>
    <p:sldMasterId id="2147483840" r:id="rId5"/>
    <p:sldMasterId id="2147483932" r:id="rId6"/>
  </p:sldMasterIdLst>
  <p:sldIdLst>
    <p:sldId id="9755" r:id="rId7"/>
    <p:sldId id="402" r:id="rId8"/>
    <p:sldId id="385" r:id="rId9"/>
    <p:sldId id="263" r:id="rId10"/>
    <p:sldId id="390" r:id="rId11"/>
    <p:sldId id="389" r:id="rId12"/>
    <p:sldId id="9760" r:id="rId13"/>
    <p:sldId id="401" r:id="rId14"/>
    <p:sldId id="9700" r:id="rId15"/>
    <p:sldId id="9699" r:id="rId16"/>
    <p:sldId id="9698" r:id="rId17"/>
    <p:sldId id="9736" r:id="rId18"/>
    <p:sldId id="293" r:id="rId19"/>
    <p:sldId id="9761"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0" d="100"/>
          <a:sy n="80" d="100"/>
        </p:scale>
        <p:origin x="176" y="40"/>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4MCc">
            <a:extLst>
              <a:ext uri="{FF2B5EF4-FFF2-40B4-BE49-F238E27FC236}">
                <a16:creationId xmlns:a16="http://schemas.microsoft.com/office/drawing/2014/main" id="{0E226E43-47E5-4A46-87E7-15539C74B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05"/>
            <a:ext cx="9144000" cy="5246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B89089-CD32-4B06-B007-9CF936BA4A60}"/>
              </a:ext>
            </a:extLst>
          </p:cNvPr>
          <p:cNvSpPr txBox="1"/>
          <p:nvPr/>
        </p:nvSpPr>
        <p:spPr>
          <a:xfrm>
            <a:off x="3886200" y="133350"/>
            <a:ext cx="4742952"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CHÚA NHẬT IV MÙA CHAY - C</a:t>
            </a:r>
            <a:endParaRPr lang="en-US" sz="2400" dirty="0">
              <a:solidFill>
                <a:srgbClr val="FF0000"/>
              </a:solidFill>
            </a:endParaRPr>
          </a:p>
        </p:txBody>
      </p:sp>
      <p:pic>
        <p:nvPicPr>
          <p:cNvPr id="8" name="Picture 7">
            <a:extLst>
              <a:ext uri="{FF2B5EF4-FFF2-40B4-BE49-F238E27FC236}">
                <a16:creationId xmlns:a16="http://schemas.microsoft.com/office/drawing/2014/main" id="{EC23EE0C-7AF2-4BA3-B33D-9FF5B1988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337140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345347"/>
            <a:ext cx="8458200" cy="2876552"/>
          </a:xfrm>
        </p:spPr>
        <p:txBody>
          <a:bodyPr>
            <a:noAutofit/>
          </a:bodyPr>
          <a:lstStyle/>
          <a:p>
            <a:pPr algn="just"/>
            <a:r>
              <a:rPr lang="vi-VN" sz="4000" b="1" i="0" dirty="0">
                <a:solidFill>
                  <a:schemeClr val="bg1"/>
                </a:solidFill>
                <a:effectLst/>
                <a:latin typeface="Arial" panose="020B0604020202020204" pitchFamily="34" charset="0"/>
              </a:rPr>
              <a:t>Giê-ru-sa-lem được kiến thiết như thành trì, được cấu tạo kiên cố trong toàn thể. Lạy Chúa, vì nơi đây các bộ lạc, các bộ lạc của Chúa tiến lên để ngợi khen danh Chúa.</a:t>
            </a:r>
            <a:endParaRPr lang="en-US" sz="40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B5F9CD26-3905-472D-8436-E69E3D936651}"/>
              </a:ext>
            </a:extLst>
          </p:cNvPr>
          <p:cNvSpPr txBox="1"/>
          <p:nvPr/>
        </p:nvSpPr>
        <p:spPr>
          <a:xfrm>
            <a:off x="1981200" y="0"/>
            <a:ext cx="51816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30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4MCc">
            <a:extLst>
              <a:ext uri="{FF2B5EF4-FFF2-40B4-BE49-F238E27FC236}">
                <a16:creationId xmlns:a16="http://schemas.microsoft.com/office/drawing/2014/main" id="{0E226E43-47E5-4A46-87E7-15539C74B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05"/>
            <a:ext cx="9144000" cy="5246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B89089-CD32-4B06-B007-9CF936BA4A60}"/>
              </a:ext>
            </a:extLst>
          </p:cNvPr>
          <p:cNvSpPr txBox="1"/>
          <p:nvPr/>
        </p:nvSpPr>
        <p:spPr>
          <a:xfrm>
            <a:off x="3886200" y="133350"/>
            <a:ext cx="4742952"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CHÚA NHẬT IV MÙA CHAY - C</a:t>
            </a:r>
            <a:endParaRPr lang="en-US" sz="2400" dirty="0">
              <a:solidFill>
                <a:srgbClr val="FF0000"/>
              </a:solidFill>
            </a:endParaRPr>
          </a:p>
        </p:txBody>
      </p:sp>
      <p:pic>
        <p:nvPicPr>
          <p:cNvPr id="8" name="Picture 7">
            <a:extLst>
              <a:ext uri="{FF2B5EF4-FFF2-40B4-BE49-F238E27FC236}">
                <a16:creationId xmlns:a16="http://schemas.microsoft.com/office/drawing/2014/main" id="{EC23EE0C-7AF2-4BA3-B33D-9FF5B1988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26137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83791"/>
            <a:ext cx="8382000" cy="3181351"/>
          </a:xfrm>
        </p:spPr>
        <p:txBody>
          <a:bodyPr>
            <a:noAutofit/>
          </a:bodyPr>
          <a:lstStyle/>
          <a:p>
            <a:pPr algn="just"/>
            <a:r>
              <a:rPr lang="vi-VN" sz="4000" i="0" dirty="0">
                <a:solidFill>
                  <a:schemeClr val="bg1"/>
                </a:solidFill>
                <a:effectLst/>
                <a:latin typeface="Arial" panose="020B0604020202020204" pitchFamily="34" charset="0"/>
              </a:rPr>
              <a:t>Hỡi Giê-ru-sa-lem, hãy hân hoan, và hỡi tất cả các ngươi là những kẻ yêu quý thành ấy, hãy tụ họp lại; hỡi các người là những kẻ ưu phiền, hãy hân hoan vui mừng, để các ngươi nhảy mừng và hưởng no đầy nguồn an ủi các ngươi.</a:t>
            </a:r>
            <a:endParaRPr lang="en-US" sz="4000"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722634EF-A35B-4402-A25F-D4F442D1F80A}"/>
              </a:ext>
            </a:extLst>
          </p:cNvPr>
          <p:cNvSpPr txBox="1"/>
          <p:nvPr/>
        </p:nvSpPr>
        <p:spPr>
          <a:xfrm>
            <a:off x="1600200" y="1441"/>
            <a:ext cx="5943600" cy="769441"/>
          </a:xfrm>
          <a:prstGeom prst="rect">
            <a:avLst/>
          </a:prstGeom>
          <a:noFill/>
        </p:spPr>
        <p:txBody>
          <a:bodyPr wrap="square" rtlCol="0">
            <a:spAutoFit/>
          </a:bodyPr>
          <a:lstStyle/>
          <a:p>
            <a:r>
              <a:rPr lang="en-US" sz="4400" b="1" dirty="0">
                <a:solidFill>
                  <a:srgbClr val="FFFF00"/>
                </a:solidFill>
                <a:effectLst/>
                <a:latin typeface="Arial" panose="020B0604020202020204" pitchFamily="34" charset="0"/>
                <a:cs typeface="Arial" panose="020B0604020202020204" pitchFamily="34" charset="0"/>
              </a:rPr>
              <a:t>Ca </a:t>
            </a:r>
            <a:r>
              <a:rPr lang="en-US" sz="4400" b="1" dirty="0" err="1">
                <a:solidFill>
                  <a:srgbClr val="FFFF00"/>
                </a:solidFill>
                <a:effectLst/>
                <a:latin typeface="Arial" panose="020B0604020202020204" pitchFamily="34" charset="0"/>
                <a:cs typeface="Arial" panose="020B0604020202020204" pitchFamily="34" charset="0"/>
              </a:rPr>
              <a:t>Nhập</a:t>
            </a:r>
            <a:r>
              <a:rPr lang="en-US" sz="4400" b="1" dirty="0">
                <a:solidFill>
                  <a:srgbClr val="FFFF00"/>
                </a:solidFill>
                <a:effectLst/>
                <a:latin typeface="Arial" panose="020B0604020202020204" pitchFamily="34" charset="0"/>
                <a:cs typeface="Arial" panose="020B0604020202020204" pitchFamily="34" charset="0"/>
              </a:rPr>
              <a:t> </a:t>
            </a:r>
            <a:r>
              <a:rPr lang="en-US" sz="4400" b="1" dirty="0" err="1">
                <a:solidFill>
                  <a:srgbClr val="FFFF00"/>
                </a:solidFill>
                <a:effectLst/>
                <a:latin typeface="Arial" panose="020B0604020202020204" pitchFamily="34" charset="0"/>
                <a:cs typeface="Arial" panose="020B0604020202020204" pitchFamily="34" charset="0"/>
              </a:rPr>
              <a:t>Lễ</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6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2038350"/>
            <a:ext cx="8382000" cy="2554545"/>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r>
              <a:rPr lang="en-US" sz="4000" u="sng" dirty="0">
                <a:solidFill>
                  <a:schemeClr val="bg1"/>
                </a:solidFill>
              </a:rPr>
              <a:t>:</a:t>
            </a:r>
            <a:r>
              <a:rPr lang="en-US" sz="4000" dirty="0">
                <a:solidFill>
                  <a:schemeClr val="bg1"/>
                </a:solidFill>
              </a:rPr>
              <a:t>   </a:t>
            </a:r>
            <a:r>
              <a:rPr lang="en-US" sz="4000" b="0" i="0" dirty="0">
                <a:solidFill>
                  <a:schemeClr val="bg1"/>
                </a:solidFill>
                <a:effectLst/>
                <a:latin typeface="Arial" panose="020B0604020202020204" pitchFamily="34" charset="0"/>
              </a:rPr>
              <a:t>Gs 5, 9a. 10-12</a:t>
            </a:r>
          </a:p>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Giosuê</a:t>
            </a:r>
            <a:r>
              <a:rPr lang="en-US" sz="4000" b="0" i="0" dirty="0">
                <a:solidFill>
                  <a:schemeClr val="bg1"/>
                </a:solidFill>
                <a:effectLst/>
                <a:latin typeface="Arial" panose="020B0604020202020204" pitchFamily="34" charset="0"/>
              </a:rPr>
              <a:t>.</a:t>
            </a:r>
          </a:p>
          <a:p>
            <a:r>
              <a:rPr lang="vi-VN" sz="4000" b="0" i="1" dirty="0">
                <a:solidFill>
                  <a:srgbClr val="333333"/>
                </a:solidFill>
                <a:effectLst/>
                <a:latin typeface="Arial" panose="020B0604020202020204" pitchFamily="34" charset="0"/>
              </a:rPr>
              <a:t>“</a:t>
            </a:r>
            <a:r>
              <a:rPr lang="vi-VN" sz="4000" b="1" i="1" dirty="0">
                <a:solidFill>
                  <a:schemeClr val="bg1"/>
                </a:solidFill>
                <a:effectLst/>
                <a:latin typeface="Arial" panose="020B0604020202020204" pitchFamily="34" charset="0"/>
              </a:rPr>
              <a:t>Dân Chúa tiến vào đất Chúa hứa và mừng Lễ Vượt Qua”.</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885950"/>
            <a:ext cx="8153400" cy="2114552"/>
          </a:xfrm>
        </p:spPr>
        <p:txBody>
          <a:bodyPr>
            <a:normAutofit/>
          </a:bodyPr>
          <a:lstStyle/>
          <a:p>
            <a:pPr algn="just"/>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Các bạn hãy nếm thử và hãy nhìn coi, cho biết Chúa thiện hảo nhường bao (c. 9a).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CE56C83-4B78-4F74-97FD-8D230FB66077}"/>
              </a:ext>
            </a:extLst>
          </p:cNvPr>
          <p:cNvSpPr txBox="1"/>
          <p:nvPr/>
        </p:nvSpPr>
        <p:spPr>
          <a:xfrm>
            <a:off x="228600" y="500955"/>
            <a:ext cx="7772400" cy="1384995"/>
          </a:xfrm>
          <a:prstGeom prst="rect">
            <a:avLst/>
          </a:prstGeom>
          <a:noFill/>
        </p:spPr>
        <p:txBody>
          <a:bodyPr wrap="square" rtlCol="0">
            <a:spAutoFit/>
          </a:bodyPr>
          <a:lstStyle/>
          <a:p>
            <a:pPr algn="ctr"/>
            <a:r>
              <a:rPr lang="en-US" sz="4400" b="1" dirty="0">
                <a:solidFill>
                  <a:srgbClr val="FFFF00"/>
                </a:solidFill>
                <a:latin typeface="Arial" panose="020B0604020202020204" pitchFamily="34" charset="0"/>
                <a:cs typeface="Arial" panose="020B0604020202020204" pitchFamily="34" charset="0"/>
              </a:rPr>
              <a:t>ĐÁP CA:</a:t>
            </a:r>
          </a:p>
          <a:p>
            <a:pPr algn="ctr"/>
            <a:r>
              <a:rPr lang="da-DK" sz="4000" b="0" i="0" dirty="0">
                <a:solidFill>
                  <a:schemeClr val="bg1"/>
                </a:solidFill>
                <a:effectLst/>
                <a:latin typeface="Arial" panose="020B0604020202020204" pitchFamily="34" charset="0"/>
              </a:rPr>
              <a:t>Tv </a:t>
            </a:r>
            <a:r>
              <a:rPr lang="en-US" sz="4000" b="0" i="0" dirty="0">
                <a:solidFill>
                  <a:schemeClr val="bg1"/>
                </a:solidFill>
                <a:effectLst/>
                <a:latin typeface="Arial" panose="020B0604020202020204" pitchFamily="34" charset="0"/>
              </a:rPr>
              <a:t>33, 2-3. 4-5. 6-7</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647700" y="2038350"/>
            <a:ext cx="7848600" cy="2800767"/>
          </a:xfrm>
          <a:prstGeom prst="rect">
            <a:avLst/>
          </a:prstGeom>
        </p:spPr>
        <p:txBody>
          <a:bodyPr wrap="square">
            <a:spAutoFit/>
          </a:bodyPr>
          <a:lstStyle/>
          <a:p>
            <a:r>
              <a:rPr lang="vi-VN" sz="3200" b="1" u="sng" dirty="0">
                <a:solidFill>
                  <a:srgbClr val="FFFF00"/>
                </a:solidFill>
              </a:rPr>
              <a:t>Bài đọc </a:t>
            </a:r>
            <a:r>
              <a:rPr lang="en-US" sz="3200" b="1" u="sng" dirty="0">
                <a:solidFill>
                  <a:srgbClr val="FFFF00"/>
                </a:solidFill>
              </a:rPr>
              <a:t>2</a:t>
            </a:r>
            <a:r>
              <a:rPr lang="en-US" sz="3200" u="sng" dirty="0">
                <a:solidFill>
                  <a:srgbClr val="FFFF00"/>
                </a:solidFill>
                <a:latin typeface="Arial" panose="020B0604020202020204" pitchFamily="34" charset="0"/>
              </a:rPr>
              <a:t>:</a:t>
            </a:r>
            <a:r>
              <a:rPr lang="en-US" sz="3200" b="0" i="0" dirty="0">
                <a:solidFill>
                  <a:srgbClr val="333333"/>
                </a:solidFill>
                <a:effectLst/>
                <a:latin typeface="Arial" panose="020B0604020202020204" pitchFamily="34" charset="0"/>
              </a:rPr>
              <a:t>  </a:t>
            </a:r>
            <a:r>
              <a:rPr lang="en-US" sz="3200" b="1" i="0" dirty="0">
                <a:solidFill>
                  <a:srgbClr val="FFFF00"/>
                </a:solidFill>
                <a:effectLst/>
                <a:latin typeface="Arial" panose="020B0604020202020204" pitchFamily="34" charset="0"/>
              </a:rPr>
              <a:t>2 Cr 5, 17-21</a:t>
            </a:r>
          </a:p>
          <a:p>
            <a:r>
              <a:rPr lang="vi-VN" sz="3200" b="1" i="0" dirty="0">
                <a:solidFill>
                  <a:srgbClr val="FFFF00"/>
                </a:solidFill>
                <a:effectLst/>
                <a:latin typeface="Arial" panose="020B0604020202020204" pitchFamily="34" charset="0"/>
              </a:rPr>
              <a:t>Trích thư thứ hai của Thánh Phaolô Tông đồ gửi tín hữu Côrintô.</a:t>
            </a:r>
            <a:endParaRPr lang="en-US" sz="3200" b="1" i="0" dirty="0">
              <a:solidFill>
                <a:srgbClr val="FFFF00"/>
              </a:solidFill>
              <a:effectLst/>
              <a:latin typeface="Arial" panose="020B0604020202020204" pitchFamily="34" charset="0"/>
            </a:endParaRP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Thiên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đã</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nhờ</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Ðức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Kitô</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giao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hoà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với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mình</a:t>
            </a:r>
            <a:r>
              <a:rPr lang="en-US" sz="4000" b="1" i="1" dirty="0">
                <a:solidFill>
                  <a:schemeClr val="bg1"/>
                </a:solidFill>
                <a:effectLst/>
                <a:latin typeface="Arial" panose="020B0604020202020204" pitchFamily="34" charset="0"/>
              </a:rPr>
              <a:t>”.</a:t>
            </a:r>
          </a:p>
        </p:txBody>
      </p:sp>
    </p:spTree>
    <p:extLst>
      <p:ext uri="{BB962C8B-B14F-4D97-AF65-F5344CB8AC3E}">
        <p14:creationId xmlns:p14="http://schemas.microsoft.com/office/powerpoint/2010/main" val="17752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305801" cy="3566160"/>
          </a:xfrm>
        </p:spPr>
        <p:txBody>
          <a:bodyPr>
            <a:noAutofit/>
          </a:bodyPr>
          <a:lstStyle/>
          <a:p>
            <a:pPr algn="just"/>
            <a:r>
              <a:rPr lang="vi-VN" b="1" i="0" dirty="0">
                <a:solidFill>
                  <a:schemeClr val="bg1"/>
                </a:solidFill>
                <a:effectLst/>
                <a:latin typeface="Arial" panose="020B0604020202020204" pitchFamily="34" charset="0"/>
              </a:rPr>
              <a:t>Tôi muốn ra đi trở về với cha tôi và thưa người rằng: Thưa cha, con đã lỗi phạm đến trời và đến cha.</a:t>
            </a:r>
            <a:endParaRPr lang="en-US" b="1" dirty="0">
              <a:solidFill>
                <a:schemeClr val="bg1"/>
              </a:solidFill>
              <a:effectLst/>
              <a:cs typeface="Times New Roman" pitchFamily="18" charset="0"/>
            </a:endParaRPr>
          </a:p>
        </p:txBody>
      </p:sp>
      <p:sp>
        <p:nvSpPr>
          <p:cNvPr id="3" name="TextBox 2"/>
          <p:cNvSpPr txBox="1"/>
          <p:nvPr/>
        </p:nvSpPr>
        <p:spPr>
          <a:xfrm>
            <a:off x="1143000" y="438150"/>
            <a:ext cx="7082619" cy="769441"/>
          </a:xfrm>
          <a:prstGeom prst="rect">
            <a:avLst/>
          </a:prstGeom>
          <a:noFill/>
        </p:spPr>
        <p:txBody>
          <a:bodyPr wrap="squar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endParaRPr lang="en-US" sz="40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4MCc">
            <a:extLst>
              <a:ext uri="{FF2B5EF4-FFF2-40B4-BE49-F238E27FC236}">
                <a16:creationId xmlns:a16="http://schemas.microsoft.com/office/drawing/2014/main" id="{0E226E43-47E5-4A46-87E7-15539C74B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75"/>
            <a:ext cx="9144000" cy="5246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B89089-CD32-4B06-B007-9CF936BA4A60}"/>
              </a:ext>
            </a:extLst>
          </p:cNvPr>
          <p:cNvSpPr txBox="1"/>
          <p:nvPr/>
        </p:nvSpPr>
        <p:spPr>
          <a:xfrm>
            <a:off x="2438400" y="3028950"/>
            <a:ext cx="5334000" cy="584775"/>
          </a:xfrm>
          <a:prstGeom prst="rect">
            <a:avLst/>
          </a:prstGeom>
          <a:noFill/>
        </p:spPr>
        <p:txBody>
          <a:bodyPr wrap="square">
            <a:spAutoFit/>
          </a:bodyPr>
          <a:lstStyle/>
          <a:p>
            <a:r>
              <a:rPr lang="en-US" sz="3200" b="1" i="0" dirty="0" err="1">
                <a:solidFill>
                  <a:srgbClr val="C00000"/>
                </a:solidFill>
                <a:effectLst/>
                <a:latin typeface="Arial" panose="020B0604020202020204" pitchFamily="34" charset="0"/>
              </a:rPr>
              <a:t>Phúc</a:t>
            </a:r>
            <a:r>
              <a:rPr lang="en-US" sz="3200" b="1" i="0" dirty="0">
                <a:solidFill>
                  <a:srgbClr val="C00000"/>
                </a:solidFill>
                <a:effectLst/>
                <a:latin typeface="Arial" panose="020B0604020202020204" pitchFamily="34" charset="0"/>
              </a:rPr>
              <a:t> </a:t>
            </a:r>
            <a:r>
              <a:rPr lang="en-US" sz="3200" b="1" i="0" dirty="0" err="1">
                <a:solidFill>
                  <a:srgbClr val="C00000"/>
                </a:solidFill>
                <a:effectLst/>
                <a:latin typeface="Arial" panose="020B0604020202020204" pitchFamily="34" charset="0"/>
              </a:rPr>
              <a:t>Âm</a:t>
            </a:r>
            <a:r>
              <a:rPr lang="en-US" sz="3200" b="1" i="0" dirty="0">
                <a:solidFill>
                  <a:srgbClr val="C00000"/>
                </a:solidFill>
                <a:effectLst/>
                <a:latin typeface="Arial" panose="020B0604020202020204" pitchFamily="34" charset="0"/>
              </a:rPr>
              <a:t>: Lc 15, 1-3. 11-32</a:t>
            </a:r>
            <a:endParaRPr lang="en-US" sz="3200" b="1" dirty="0">
              <a:solidFill>
                <a:srgbClr val="C00000"/>
              </a:solidFill>
            </a:endParaRPr>
          </a:p>
        </p:txBody>
      </p:sp>
      <p:pic>
        <p:nvPicPr>
          <p:cNvPr id="8" name="Picture 7">
            <a:extLst>
              <a:ext uri="{FF2B5EF4-FFF2-40B4-BE49-F238E27FC236}">
                <a16:creationId xmlns:a16="http://schemas.microsoft.com/office/drawing/2014/main" id="{EC23EE0C-7AF2-4BA3-B33D-9FF5B1988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271306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7" name="Picture 6">
            <a:extLst>
              <a:ext uri="{FF2B5EF4-FFF2-40B4-BE49-F238E27FC236}">
                <a16:creationId xmlns:a16="http://schemas.microsoft.com/office/drawing/2014/main" id="{45857936-5B37-4AEC-B522-15F03DC1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41"/>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271</Words>
  <Application>Microsoft Office PowerPoint</Application>
  <PresentationFormat>On-screen Show (16:9)</PresentationFormat>
  <Paragraphs>21</Paragraphs>
  <Slides>14</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14</vt:i4>
      </vt:variant>
    </vt:vector>
  </HeadingPairs>
  <TitlesOfParts>
    <vt:vector size="22" baseType="lpstr">
      <vt:lpstr>Arial</vt:lpstr>
      <vt:lpstr>UTM American Sans</vt:lpstr>
      <vt:lpstr>Office Theme</vt:lpstr>
      <vt:lpstr>1_Office Theme</vt:lpstr>
      <vt:lpstr>4_Office Theme</vt:lpstr>
      <vt:lpstr>2_Office Theme</vt:lpstr>
      <vt:lpstr>10_Office Theme</vt:lpstr>
      <vt:lpstr>11_Office Theme</vt:lpstr>
      <vt:lpstr>PowerPoint Presentation</vt:lpstr>
      <vt:lpstr>Hỡi Giê-ru-sa-lem, hãy hân hoan, và hỡi tất cả các ngươi là những kẻ yêu quý thành ấy, hãy tụ họp lại; hỡi các người là những kẻ ưu phiền, hãy hân hoan vui mừng, để các ngươi nhảy mừng và hưởng no đầy nguồn an ủi các ngươi.</vt:lpstr>
      <vt:lpstr>PowerPoint Presentation</vt:lpstr>
      <vt:lpstr>Ðáp: Các bạn hãy nếm thử và hãy nhìn coi, cho biết Chúa thiện hảo nhường bao (c. 9a).</vt:lpstr>
      <vt:lpstr>PowerPoint Presentation</vt:lpstr>
      <vt:lpstr>Tôi muốn ra đi trở về với cha tôi và thưa người rằng: Thưa cha, con đã lỗi phạm đến trời và đến cha.</vt:lpstr>
      <vt:lpstr>PowerPoint Presentation</vt:lpstr>
      <vt:lpstr>PowerPoint Presentation</vt:lpstr>
      <vt:lpstr>KINH TIN KÍNH</vt:lpstr>
      <vt:lpstr>PowerPoint Presentation</vt:lpstr>
      <vt:lpstr>PowerPoint Presentation</vt:lpstr>
      <vt:lpstr>Giê-ru-sa-lem được kiến thiết như thành trì, được cấu tạo kiên cố trong toàn thể. Lạy Chúa, vì nơi đây các bộ lạc, các bộ lạc của Chúa tiến lên để ngợi khen danh Chúa.</vt:lpstr>
      <vt:lpstr> 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71</cp:revision>
  <dcterms:created xsi:type="dcterms:W3CDTF">2023-01-29T22:00:16Z</dcterms:created>
  <dcterms:modified xsi:type="dcterms:W3CDTF">2025-03-14T11:37:03Z</dcterms:modified>
</cp:coreProperties>
</file>