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4" r:id="rId2"/>
    <p:sldId id="257" r:id="rId3"/>
    <p:sldId id="258" r:id="rId4"/>
    <p:sldId id="260" r:id="rId5"/>
    <p:sldId id="261" r:id="rId6"/>
    <p:sldId id="275" r:id="rId7"/>
    <p:sldId id="307" r:id="rId8"/>
    <p:sldId id="287" r:id="rId9"/>
    <p:sldId id="292" r:id="rId10"/>
    <p:sldId id="284" r:id="rId11"/>
    <p:sldId id="282" r:id="rId12"/>
    <p:sldId id="283" r:id="rId13"/>
    <p:sldId id="306" r:id="rId14"/>
    <p:sldId id="308" r:id="rId15"/>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8DFD77-AAD8-4BBD-B435-CDC4A44D0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32" y="294596"/>
            <a:ext cx="1105509" cy="1105509"/>
          </a:xfrm>
          <a:prstGeom prst="rect">
            <a:avLst/>
          </a:prstGeom>
        </p:spPr>
      </p:pic>
      <p:pic>
        <p:nvPicPr>
          <p:cNvPr id="3" name="Picture 2">
            <a:extLst>
              <a:ext uri="{FF2B5EF4-FFF2-40B4-BE49-F238E27FC236}">
                <a16:creationId xmlns:a16="http://schemas.microsoft.com/office/drawing/2014/main" id="{80D3091E-5E47-4A07-AEF8-8DDE77092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2093" cy="5143500"/>
          </a:xfrm>
          <a:prstGeom prst="rect">
            <a:avLst/>
          </a:prstGeom>
        </p:spPr>
      </p:pic>
      <p:sp>
        <p:nvSpPr>
          <p:cNvPr id="7" name="TextBox 6">
            <a:extLst>
              <a:ext uri="{FF2B5EF4-FFF2-40B4-BE49-F238E27FC236}">
                <a16:creationId xmlns:a16="http://schemas.microsoft.com/office/drawing/2014/main" id="{A13247BA-A642-4CFB-A1F0-96AAFABBC607}"/>
              </a:ext>
            </a:extLst>
          </p:cNvPr>
          <p:cNvSpPr txBox="1"/>
          <p:nvPr/>
        </p:nvSpPr>
        <p:spPr>
          <a:xfrm>
            <a:off x="2347416" y="3101398"/>
            <a:ext cx="592191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V THƯỜNG NIÊN A</a:t>
            </a:r>
            <a:endParaRPr lang="en-US" sz="2800" b="1" dirty="0">
              <a:solidFill>
                <a:srgbClr val="FFFF00"/>
              </a:solidFill>
            </a:endParaRPr>
          </a:p>
        </p:txBody>
      </p:sp>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8" y="17451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4" y="814006"/>
            <a:ext cx="8261969" cy="3785652"/>
          </a:xfrm>
          <a:prstGeom prst="rect">
            <a:avLst/>
          </a:prstGeom>
          <a:noFill/>
        </p:spPr>
        <p:txBody>
          <a:bodyPr wrap="square">
            <a:spAutoFit/>
          </a:bodyPr>
          <a:lstStyle/>
          <a:p>
            <a:pPr algn="just"/>
            <a:r>
              <a:rPr lang="vi-VN" sz="4000" b="1" i="0" dirty="0">
                <a:solidFill>
                  <a:schemeClr val="bg1"/>
                </a:solidFill>
                <a:effectLst/>
                <a:latin typeface="Arial" panose="020B0604020202020204" pitchFamily="34" charset="0"/>
              </a:rPr>
              <a:t>Thiên hạ hãy cảm ơn Chúa vì Chúa nhân hậu, và những điều kỳ diệu của Ngài đối với loài người, bởi Ngài đã cho người đói khát được no nê, người cơ hàn được tràn trề thiện hảo</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549624" y="1708870"/>
            <a:ext cx="6340110" cy="1200329"/>
          </a:xfrm>
          <a:prstGeom prst="rect">
            <a:avLst/>
          </a:prstGeom>
          <a:noFill/>
        </p:spPr>
        <p:txBody>
          <a:bodyPr wrap="square">
            <a:spAutoFit/>
          </a:bodyPr>
          <a:lstStyle/>
          <a:p>
            <a:pPr algn="ctr"/>
            <a:r>
              <a:rPr lang="en-US" sz="7200" b="1" dirty="0">
                <a:solidFill>
                  <a:srgbClr val="FFFF00"/>
                </a:solidFill>
                <a:effectLst/>
                <a:latin typeface="Arial" panose="020B0604020202020204" pitchFamily="34" charset="0"/>
                <a:cs typeface="Arial" panose="020B0604020202020204" pitchFamily="34" charset="0"/>
              </a:rPr>
              <a:t>CA KẾT LỄ</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48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8DFD77-AAD8-4BBD-B435-CDC4A44D0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32" y="294596"/>
            <a:ext cx="1105509" cy="1105509"/>
          </a:xfrm>
          <a:prstGeom prst="rect">
            <a:avLst/>
          </a:prstGeom>
        </p:spPr>
      </p:pic>
      <p:pic>
        <p:nvPicPr>
          <p:cNvPr id="3" name="Picture 2">
            <a:extLst>
              <a:ext uri="{FF2B5EF4-FFF2-40B4-BE49-F238E27FC236}">
                <a16:creationId xmlns:a16="http://schemas.microsoft.com/office/drawing/2014/main" id="{80D3091E-5E47-4A07-AEF8-8DDE77092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2093" cy="5143500"/>
          </a:xfrm>
          <a:prstGeom prst="rect">
            <a:avLst/>
          </a:prstGeom>
        </p:spPr>
      </p:pic>
      <p:sp>
        <p:nvSpPr>
          <p:cNvPr id="7" name="TextBox 6">
            <a:extLst>
              <a:ext uri="{FF2B5EF4-FFF2-40B4-BE49-F238E27FC236}">
                <a16:creationId xmlns:a16="http://schemas.microsoft.com/office/drawing/2014/main" id="{A13247BA-A642-4CFB-A1F0-96AAFABBC607}"/>
              </a:ext>
            </a:extLst>
          </p:cNvPr>
          <p:cNvSpPr txBox="1"/>
          <p:nvPr/>
        </p:nvSpPr>
        <p:spPr>
          <a:xfrm>
            <a:off x="2347416" y="3101398"/>
            <a:ext cx="592191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V THƯỜNG NIÊN A</a:t>
            </a:r>
            <a:endParaRPr lang="en-US" sz="2800" b="1" dirty="0">
              <a:solidFill>
                <a:srgbClr val="FFFF00"/>
              </a:solidFill>
            </a:endParaRPr>
          </a:p>
        </p:txBody>
      </p:sp>
    </p:spTree>
    <p:extLst>
      <p:ext uri="{BB962C8B-B14F-4D97-AF65-F5344CB8AC3E}">
        <p14:creationId xmlns:p14="http://schemas.microsoft.com/office/powerpoint/2010/main" val="86364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848046"/>
            <a:ext cx="8625439" cy="3170099"/>
          </a:xfrm>
          <a:prstGeom prst="rect">
            <a:avLst/>
          </a:prstGeom>
          <a:noFill/>
          <a:ln>
            <a:noFill/>
            <a:prstDash val="solid"/>
          </a:ln>
        </p:spPr>
        <p:txBody>
          <a:bodyPr vert="horz" wrap="square" lIns="91440" tIns="45720" rIns="91440" bIns="45720" anchor="t" anchorCtr="0" compatLnSpc="1">
            <a:spAutoFit/>
          </a:bodyPr>
          <a:lstStyle/>
          <a:p>
            <a:pPr algn="just"/>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000" b="1" i="0" dirty="0">
                <a:solidFill>
                  <a:schemeClr val="bg1"/>
                </a:solidFill>
                <a:effectLst/>
                <a:latin typeface="Arial" panose="020B0604020202020204" pitchFamily="34" charset="0"/>
              </a:rPr>
              <a:t>Hãy tiến lên, chúng ta hãy thờ lạy Thiên Chúa, và hãy tiến bước trước nhan thánh Chúa, Đấng tạo thành chúng ta, vì chính Chúa là Thiên Chúa chúng ta.</a:t>
            </a:r>
            <a:endParaRPr lang="en-US" sz="40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1446550"/>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“Sự sáng của ngươi tỏ rạng như hừng đông”.</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rgbClr val="3A3A3A"/>
                </a:solidFill>
                <a:effectLst/>
                <a:latin typeface="Roboto" panose="02000000000000000000" pitchFamily="2" charset="0"/>
              </a:rPr>
              <a:t> </a:t>
            </a:r>
            <a:r>
              <a:rPr lang="en-US" sz="4000" b="0"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Is 58, 7-10</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463885" y="2284966"/>
            <a:ext cx="7069799"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Isaia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753" y="2992852"/>
            <a:ext cx="4348041" cy="2344857"/>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vi-VN" sz="4400" b="0" i="0" dirty="0">
                <a:solidFill>
                  <a:srgbClr val="333333"/>
                </a:solidFill>
                <a:effectLst/>
                <a:latin typeface="Arial" panose="020B0604020202020204" pitchFamily="34" charset="0"/>
              </a:rPr>
              <a:t> </a:t>
            </a:r>
            <a:r>
              <a:rPr lang="vi-VN" sz="4400" b="1" i="0" dirty="0">
                <a:solidFill>
                  <a:schemeClr val="bg1"/>
                </a:solidFill>
                <a:effectLst/>
                <a:latin typeface="Arial" panose="020B0604020202020204" pitchFamily="34" charset="0"/>
              </a:rPr>
              <a:t>Trong u tối người xuất hiện như sự sáng soi kẻ lòng ngay (c. 4a).</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05714" y="1069216"/>
            <a:ext cx="7393002" cy="646331"/>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Tv 111, 4-5. 6-7. 8a </a:t>
            </a:r>
            <a:r>
              <a:rPr lang="en-US" sz="3600" b="0" i="0" dirty="0" err="1">
                <a:solidFill>
                  <a:schemeClr val="bg1"/>
                </a:solidFill>
                <a:effectLst/>
                <a:latin typeface="Arial" panose="020B0604020202020204" pitchFamily="34" charset="0"/>
              </a:rPr>
              <a:t>và</a:t>
            </a:r>
            <a:r>
              <a:rPr lang="en-US" sz="3600" b="0" i="0" dirty="0">
                <a:solidFill>
                  <a:schemeClr val="bg1"/>
                </a:solidFill>
                <a:effectLst/>
                <a:latin typeface="Arial" panose="020B0604020202020204" pitchFamily="34" charset="0"/>
              </a:rPr>
              <a:t> 9</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169785" y="691798"/>
            <a:ext cx="865877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Tôi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đã</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công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bố</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cho</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anh</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em</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bằng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chứng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của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Kitô</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chịu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đóng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đinh</a:t>
            </a:r>
            <a:r>
              <a:rPr lang="en-US" sz="4400" b="1" i="1" dirty="0">
                <a:solidFill>
                  <a:schemeClr val="bg1"/>
                </a:solidFill>
                <a:effectLst/>
                <a:latin typeface="Arial" panose="020B0604020202020204" pitchFamily="34" charset="0"/>
              </a:rPr>
              <a:t>”.</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1 Cr 2, 1-5</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050" y="3352723"/>
            <a:ext cx="3900509" cy="2007062"/>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169785" y="2749503"/>
            <a:ext cx="8172955" cy="1200329"/>
          </a:xfrm>
          <a:prstGeom prst="rect">
            <a:avLst/>
          </a:prstGeom>
          <a:noFill/>
        </p:spPr>
        <p:txBody>
          <a:bodyPr wrap="square">
            <a:spAutoFit/>
          </a:bodyPr>
          <a:lstStyle/>
          <a:p>
            <a:r>
              <a:rPr lang="en-US" sz="3600" b="0" i="0" dirty="0" err="1">
                <a:solidFill>
                  <a:schemeClr val="bg1"/>
                </a:solidFill>
                <a:effectLst/>
                <a:latin typeface="Arial" panose="020B0604020202020204" pitchFamily="34" charset="0"/>
                <a:cs typeface="Arial" panose="020B0604020202020204" pitchFamily="34" charset="0"/>
              </a:rPr>
              <a:t>Trích</a:t>
            </a:r>
            <a:r>
              <a:rPr lang="en-US" sz="3600" b="0" i="0" dirty="0">
                <a:solidFill>
                  <a:schemeClr val="bg1"/>
                </a:solidFill>
                <a:effectLst/>
                <a:latin typeface="Arial" panose="020B0604020202020204" pitchFamily="34" charset="0"/>
                <a:cs typeface="Arial" panose="020B0604020202020204" pitchFamily="34" charset="0"/>
              </a:rPr>
              <a:t> </a:t>
            </a:r>
            <a:r>
              <a:rPr lang="vi-VN" sz="3600" b="0" i="0" dirty="0">
                <a:solidFill>
                  <a:schemeClr val="bg1"/>
                </a:solidFill>
                <a:effectLst/>
                <a:latin typeface="Arial" panose="020B0604020202020204" pitchFamily="34" charset="0"/>
                <a:cs typeface="Arial" panose="020B0604020202020204" pitchFamily="34" charset="0"/>
              </a:rPr>
              <a:t>thư thứ I của Thánh Phaolô Tông đồ gửi tín hữu Côrintô.</a:t>
            </a:r>
            <a:endParaRPr 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431616" y="347115"/>
            <a:ext cx="6781800" cy="769441"/>
          </a:xfrm>
          <a:prstGeom prst="rect">
            <a:avLst/>
          </a:prstGeom>
          <a:noFill/>
        </p:spPr>
        <p:txBody>
          <a:bodyPr wrap="square" rtlCol="0">
            <a:spAutoFit/>
          </a:bodyPr>
          <a:lstStyle/>
          <a:p>
            <a:r>
              <a:rPr lang="en-US" sz="4400" b="1" i="0" dirty="0">
                <a:solidFill>
                  <a:srgbClr val="FFFF00"/>
                </a:solidFill>
                <a:effectLst/>
                <a:latin typeface="Arial" panose="020B0604020202020204" pitchFamily="34" charset="0"/>
              </a:rPr>
              <a:t>Alleluia:</a:t>
            </a:r>
            <a:r>
              <a:rPr lang="en-US" sz="4400" b="1" i="0" dirty="0">
                <a:solidFill>
                  <a:schemeClr val="bg1"/>
                </a:solidFill>
                <a:effectLst/>
                <a:latin typeface="Arial" panose="020B0604020202020204" pitchFamily="34" charset="0"/>
              </a:rPr>
              <a:t> </a:t>
            </a:r>
            <a:r>
              <a:rPr lang="en-US" sz="4400" b="0" i="0" dirty="0">
                <a:solidFill>
                  <a:schemeClr val="bg1"/>
                </a:solidFill>
                <a:effectLst/>
                <a:latin typeface="Arial" panose="020B0604020202020204" pitchFamily="34" charset="0"/>
              </a:rPr>
              <a:t> Ga 8, 12</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1116556"/>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vi-VN" sz="4400" u="sng" dirty="0">
                <a:solidFill>
                  <a:srgbClr val="FFFF00"/>
                </a:solidFill>
                <a:latin typeface="+mn-lt"/>
                <a:cs typeface="Arial" panose="020B0604020202020204" pitchFamily="34" charset="0"/>
              </a:rPr>
              <a:t>:</a:t>
            </a:r>
            <a:r>
              <a:rPr lang="vi-VN" sz="4400" i="0" dirty="0">
                <a:solidFill>
                  <a:schemeClr val="bg1"/>
                </a:solidFill>
                <a:latin typeface="+mn-lt"/>
              </a:rPr>
              <a:t> </a:t>
            </a:r>
            <a:r>
              <a:rPr lang="vi-VN" sz="4400" i="0" dirty="0">
                <a:solidFill>
                  <a:schemeClr val="bg1"/>
                </a:solidFill>
                <a:effectLst/>
                <a:latin typeface="Arial" panose="020B0604020202020204" pitchFamily="34" charset="0"/>
              </a:rPr>
              <a:t> </a:t>
            </a:r>
            <a:r>
              <a:rPr lang="vi-VN" sz="4000" i="0" dirty="0">
                <a:solidFill>
                  <a:schemeClr val="bg1"/>
                </a:solidFill>
                <a:effectLst/>
                <a:latin typeface="Arial" panose="020B0604020202020204" pitchFamily="34" charset="0"/>
              </a:rPr>
              <a:t> </a:t>
            </a:r>
            <a:r>
              <a:rPr lang="vi-VN" sz="4400" i="0" dirty="0">
                <a:solidFill>
                  <a:schemeClr val="bg1"/>
                </a:solidFill>
                <a:effectLst/>
                <a:latin typeface="Arial" panose="020B0604020202020204" pitchFamily="34" charset="0"/>
              </a:rPr>
              <a:t> – Chúa phán: “Ta là ánh sáng thế gian; ai theo Ta sẽ được ánh sáng ban sự sống”. –</a:t>
            </a:r>
            <a:r>
              <a:rPr lang="en-US" sz="4400" i="0" dirty="0">
                <a:solidFill>
                  <a:schemeClr val="bg1"/>
                </a:solidFill>
                <a:effectLst/>
                <a:latin typeface="Arial" panose="020B0604020202020204" pitchFamily="34" charset="0"/>
              </a:rPr>
              <a:t> </a:t>
            </a:r>
            <a:r>
              <a:rPr lang="en-US" sz="4400" i="0" dirty="0">
                <a:solidFill>
                  <a:schemeClr val="bg1"/>
                </a:solidFill>
                <a:effectLst/>
                <a:latin typeface="Roboto" panose="02000000000000000000" pitchFamily="2"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8DFD77-AAD8-4BBD-B435-CDC4A44D0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32" y="294596"/>
            <a:ext cx="1105509" cy="1105509"/>
          </a:xfrm>
          <a:prstGeom prst="rect">
            <a:avLst/>
          </a:prstGeom>
        </p:spPr>
      </p:pic>
      <p:pic>
        <p:nvPicPr>
          <p:cNvPr id="3" name="Picture 2">
            <a:extLst>
              <a:ext uri="{FF2B5EF4-FFF2-40B4-BE49-F238E27FC236}">
                <a16:creationId xmlns:a16="http://schemas.microsoft.com/office/drawing/2014/main" id="{80D3091E-5E47-4A07-AEF8-8DDE77092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2093" cy="5143500"/>
          </a:xfrm>
          <a:prstGeom prst="rect">
            <a:avLst/>
          </a:prstGeom>
        </p:spPr>
      </p:pic>
      <p:sp>
        <p:nvSpPr>
          <p:cNvPr id="7" name="TextBox 6">
            <a:extLst>
              <a:ext uri="{FF2B5EF4-FFF2-40B4-BE49-F238E27FC236}">
                <a16:creationId xmlns:a16="http://schemas.microsoft.com/office/drawing/2014/main" id="{A13247BA-A642-4CFB-A1F0-96AAFABBC607}"/>
              </a:ext>
            </a:extLst>
          </p:cNvPr>
          <p:cNvSpPr txBox="1"/>
          <p:nvPr/>
        </p:nvSpPr>
        <p:spPr>
          <a:xfrm>
            <a:off x="3318461" y="3052845"/>
            <a:ext cx="4401342" cy="584775"/>
          </a:xfrm>
          <a:prstGeom prst="rect">
            <a:avLst/>
          </a:prstGeom>
          <a:noFill/>
        </p:spPr>
        <p:txBody>
          <a:bodyPr wrap="square">
            <a:spAutoFit/>
          </a:bodyPr>
          <a:lstStyle/>
          <a:p>
            <a:r>
              <a:rPr lang="en-US" sz="3200" b="1" i="0" dirty="0" err="1">
                <a:solidFill>
                  <a:srgbClr val="FFFF00"/>
                </a:solidFill>
                <a:effectLst/>
                <a:latin typeface="Arial" panose="020B0604020202020204" pitchFamily="34" charset="0"/>
              </a:rPr>
              <a:t>Phúc</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Âm</a:t>
            </a:r>
            <a:r>
              <a:rPr lang="en-US" sz="3200" b="1" i="0" dirty="0">
                <a:solidFill>
                  <a:srgbClr val="FFFF00"/>
                </a:solidFill>
                <a:effectLst/>
                <a:latin typeface="Arial" panose="020B0604020202020204" pitchFamily="34" charset="0"/>
              </a:rPr>
              <a:t>: Mt 5, 13-16</a:t>
            </a:r>
            <a:endParaRPr lang="en-US" sz="3200" b="1" dirty="0">
              <a:solidFill>
                <a:srgbClr val="FFFF00"/>
              </a:solidFill>
            </a:endParaRPr>
          </a:p>
        </p:txBody>
      </p:sp>
    </p:spTree>
    <p:extLst>
      <p:ext uri="{BB962C8B-B14F-4D97-AF65-F5344CB8AC3E}">
        <p14:creationId xmlns:p14="http://schemas.microsoft.com/office/powerpoint/2010/main" val="305099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246</Words>
  <Application>Microsoft Office PowerPoint</Application>
  <PresentationFormat>On-screen Show (16:9)</PresentationFormat>
  <Paragraphs>22</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67</cp:revision>
  <dcterms:created xsi:type="dcterms:W3CDTF">2018-11-13T15:52:26Z</dcterms:created>
  <dcterms:modified xsi:type="dcterms:W3CDTF">2026-01-24T03:48:50Z</dcterms:modified>
</cp:coreProperties>
</file>