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74" r:id="rId2"/>
    <p:sldId id="257" r:id="rId3"/>
    <p:sldId id="258" r:id="rId4"/>
    <p:sldId id="260" r:id="rId5"/>
    <p:sldId id="261" r:id="rId6"/>
    <p:sldId id="275" r:id="rId7"/>
    <p:sldId id="311" r:id="rId8"/>
    <p:sldId id="287" r:id="rId9"/>
    <p:sldId id="292" r:id="rId10"/>
    <p:sldId id="284" r:id="rId11"/>
    <p:sldId id="282" r:id="rId12"/>
    <p:sldId id="283" r:id="rId13"/>
    <p:sldId id="312" r:id="rId14"/>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74368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1F021F4E-B197-4692-8645-753E8A4C6DB3}" type="slidenum">
              <a:rPr lang="en-US" smtClean="0"/>
              <a:t>6</a:t>
            </a:fld>
            <a:endParaRPr lang="en-US"/>
          </a:p>
        </p:txBody>
      </p:sp>
    </p:spTree>
    <p:extLst>
      <p:ext uri="{BB962C8B-B14F-4D97-AF65-F5344CB8AC3E}">
        <p14:creationId xmlns:p14="http://schemas.microsoft.com/office/powerpoint/2010/main" val="271342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B6A929-5846-4552-8D84-D8CCD490E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36" y="196280"/>
            <a:ext cx="1105509" cy="1105509"/>
          </a:xfrm>
          <a:prstGeom prst="rect">
            <a:avLst/>
          </a:prstGeom>
        </p:spPr>
      </p:pic>
      <p:pic>
        <p:nvPicPr>
          <p:cNvPr id="3" name="Picture 2">
            <a:extLst>
              <a:ext uri="{FF2B5EF4-FFF2-40B4-BE49-F238E27FC236}">
                <a16:creationId xmlns:a16="http://schemas.microsoft.com/office/drawing/2014/main" id="{574F8213-762E-4423-8C51-1BE8B5235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5145712"/>
          </a:xfrm>
          <a:prstGeom prst="rect">
            <a:avLst/>
          </a:prstGeom>
        </p:spPr>
      </p:pic>
      <p:sp>
        <p:nvSpPr>
          <p:cNvPr id="7" name="TextBox 6">
            <a:extLst>
              <a:ext uri="{FF2B5EF4-FFF2-40B4-BE49-F238E27FC236}">
                <a16:creationId xmlns:a16="http://schemas.microsoft.com/office/drawing/2014/main" id="{D486343E-AB7C-402F-81BB-715630573F1C}"/>
              </a:ext>
            </a:extLst>
          </p:cNvPr>
          <p:cNvSpPr txBox="1"/>
          <p:nvPr/>
        </p:nvSpPr>
        <p:spPr>
          <a:xfrm>
            <a:off x="1841446" y="3206594"/>
            <a:ext cx="6299141"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XII THƯỜNG NIÊN A</a:t>
            </a:r>
            <a:endParaRPr lang="en-US" sz="2800" b="1" dirty="0">
              <a:solidFill>
                <a:srgbClr val="FFFF00"/>
              </a:solidFill>
            </a:endParaRPr>
          </a:p>
        </p:txBody>
      </p:sp>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D2B8-41DE-4597-A977-6FAD641A8BC5}"/>
              </a:ext>
            </a:extLst>
          </p:cNvPr>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a:extLst>
              <a:ext uri="{FF2B5EF4-FFF2-40B4-BE49-F238E27FC236}">
                <a16:creationId xmlns:a16="http://schemas.microsoft.com/office/drawing/2014/main" id="{FFCA340E-9EEB-471A-9B11-1E3886AEF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5" name="Picture 4">
            <a:extLst>
              <a:ext uri="{FF2B5EF4-FFF2-40B4-BE49-F238E27FC236}">
                <a16:creationId xmlns:a16="http://schemas.microsoft.com/office/drawing/2014/main" id="{7A81A6EB-F194-40CB-8DCD-C51936976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a:extLst>
              <a:ext uri="{FF2B5EF4-FFF2-40B4-BE49-F238E27FC236}">
                <a16:creationId xmlns:a16="http://schemas.microsoft.com/office/drawing/2014/main" id="{DD56B83D-A68C-4D8F-8389-803FA7056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Tree>
    <p:extLst>
      <p:ext uri="{BB962C8B-B14F-4D97-AF65-F5344CB8AC3E}">
        <p14:creationId xmlns:p14="http://schemas.microsoft.com/office/powerpoint/2010/main" val="210798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599" y="306655"/>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441014" y="1267160"/>
            <a:ext cx="8261969" cy="2800767"/>
          </a:xfrm>
          <a:prstGeom prst="rect">
            <a:avLst/>
          </a:prstGeom>
          <a:noFill/>
        </p:spPr>
        <p:txBody>
          <a:bodyPr wrap="square">
            <a:spAutoFit/>
          </a:bodyPr>
          <a:lstStyle/>
          <a:p>
            <a:pPr algn="just"/>
            <a:r>
              <a:rPr lang="vi-VN" sz="4400" b="1" i="0" dirty="0">
                <a:solidFill>
                  <a:schemeClr val="bg1"/>
                </a:solidFill>
                <a:effectLst/>
                <a:latin typeface="Arial" panose="020B0604020202020204" pitchFamily="34" charset="0"/>
              </a:rPr>
              <a:t>Lạy Chúa, muôn loài để mắt cậy trông vào Chúa, và Chúa ban lương thực cho chúng đúng theo giờ.</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2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B6A929-5846-4552-8D84-D8CCD490E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36" y="196280"/>
            <a:ext cx="1105509" cy="1105509"/>
          </a:xfrm>
          <a:prstGeom prst="rect">
            <a:avLst/>
          </a:prstGeom>
        </p:spPr>
      </p:pic>
      <p:pic>
        <p:nvPicPr>
          <p:cNvPr id="3" name="Picture 2">
            <a:extLst>
              <a:ext uri="{FF2B5EF4-FFF2-40B4-BE49-F238E27FC236}">
                <a16:creationId xmlns:a16="http://schemas.microsoft.com/office/drawing/2014/main" id="{574F8213-762E-4423-8C51-1BE8B5235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5145712"/>
          </a:xfrm>
          <a:prstGeom prst="rect">
            <a:avLst/>
          </a:prstGeom>
        </p:spPr>
      </p:pic>
      <p:sp>
        <p:nvSpPr>
          <p:cNvPr id="7" name="TextBox 6">
            <a:extLst>
              <a:ext uri="{FF2B5EF4-FFF2-40B4-BE49-F238E27FC236}">
                <a16:creationId xmlns:a16="http://schemas.microsoft.com/office/drawing/2014/main" id="{D486343E-AB7C-402F-81BB-715630573F1C}"/>
              </a:ext>
            </a:extLst>
          </p:cNvPr>
          <p:cNvSpPr txBox="1"/>
          <p:nvPr/>
        </p:nvSpPr>
        <p:spPr>
          <a:xfrm>
            <a:off x="1841446" y="3206594"/>
            <a:ext cx="6299141"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XII THƯỜNG NIÊN A</a:t>
            </a:r>
            <a:endParaRPr lang="en-US" sz="2800" b="1" dirty="0">
              <a:solidFill>
                <a:srgbClr val="FFFF00"/>
              </a:solidFill>
            </a:endParaRPr>
          </a:p>
        </p:txBody>
      </p:sp>
    </p:spTree>
    <p:extLst>
      <p:ext uri="{BB962C8B-B14F-4D97-AF65-F5344CB8AC3E}">
        <p14:creationId xmlns:p14="http://schemas.microsoft.com/office/powerpoint/2010/main" val="365929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9280" y="1001794"/>
            <a:ext cx="8625439" cy="3477875"/>
          </a:xfrm>
          <a:prstGeom prst="rect">
            <a:avLst/>
          </a:prstGeom>
          <a:noFill/>
          <a:ln>
            <a:noFill/>
            <a:prstDash val="solid"/>
          </a:ln>
        </p:spPr>
        <p:txBody>
          <a:bodyPr vert="horz" wrap="square" lIns="91440" tIns="45720" rIns="91440" bIns="45720" anchor="t" anchorCtr="0" compatLnSpc="1">
            <a:spAutoFit/>
          </a:bodyPr>
          <a:lstStyle/>
          <a:p>
            <a:pPr algn="just"/>
            <a:r>
              <a:rPr lang="en-US" sz="40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rPr>
              <a:t> </a:t>
            </a:r>
            <a:r>
              <a:rPr lang="vi-VN" sz="3600" b="1" i="0" dirty="0">
                <a:solidFill>
                  <a:schemeClr val="bg1"/>
                </a:solidFill>
                <a:effectLst/>
                <a:latin typeface="Arial" panose="020B0604020202020204" pitchFamily="34" charset="0"/>
              </a:rPr>
              <a:t>Chúa là mãnh lực của dân Người, là chiến luỹ bảo vệ mạng sống người Chúa đã xức dầu. Lạy Chúa là phần rỗi tôi, xin cứu sống dân Chúa, và chúc phúc cho phần gia nghiệp Chúa, xin hãy chăn dắt họ đến muôn đời.</a:t>
            </a:r>
            <a:endParaRPr lang="en-US" sz="3600" b="1" i="0" u="none" strike="noStrike" kern="1200" cap="none" spc="0" baseline="0" dirty="0">
              <a:solidFill>
                <a:schemeClr val="bg1"/>
              </a:solidFill>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67000" y="170797"/>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72828" y="770751"/>
            <a:ext cx="8998344" cy="1446550"/>
          </a:xfrm>
          <a:prstGeom prst="rect">
            <a:avLst/>
          </a:prstGeom>
          <a:noFill/>
          <a:ln>
            <a:noFill/>
            <a:prstDash val="solid"/>
          </a:ln>
        </p:spPr>
        <p:txBody>
          <a:bodyPr vert="horz" wrap="square" lIns="91440" tIns="45720" rIns="91440" bIns="45720" anchor="t" anchorCtr="0" compatLnSpc="1">
            <a:spAutoFit/>
          </a:bodyPr>
          <a:lstStyle/>
          <a:p>
            <a:pPr marL="0" marR="0" lvl="0" indent="0" algn="l"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Arial" panose="020B0604020202020204" pitchFamily="34" charset="0"/>
              </a:rPr>
              <a:t>"Người đã cứu thoát mạng sống người bất hạnh khỏi tay kẻ dữ".</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0" y="151878"/>
            <a:ext cx="90711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33333"/>
                </a:solidFill>
                <a:effectLst/>
                <a:latin typeface="Arial" panose="020B0604020202020204" pitchFamily="34" charset="0"/>
              </a:rPr>
              <a:t> </a:t>
            </a:r>
            <a:r>
              <a:rPr lang="en-US" sz="4000" b="0" i="0" dirty="0">
                <a:solidFill>
                  <a:schemeClr val="bg1"/>
                </a:solidFill>
                <a:effectLst/>
                <a:latin typeface="Roboto" panose="02000000000000000000" pitchFamily="2" charset="0"/>
              </a:rPr>
              <a:t> </a:t>
            </a:r>
            <a:r>
              <a:rPr lang="en-US" sz="4000" b="0" i="0" dirty="0">
                <a:solidFill>
                  <a:schemeClr val="bg1"/>
                </a:solidFill>
                <a:effectLst/>
                <a:latin typeface="Arial" panose="020B0604020202020204" pitchFamily="34" charset="0"/>
              </a:rPr>
              <a:t>Gr 20, 10-13</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161841" y="2284959"/>
            <a:ext cx="827006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Tiên</a:t>
            </a:r>
            <a:r>
              <a:rPr lang="en-US" sz="4000" b="0" i="0" dirty="0">
                <a:solidFill>
                  <a:schemeClr val="bg1"/>
                </a:solidFill>
                <a:effectLst/>
                <a:latin typeface="Arial" panose="020B0604020202020204" pitchFamily="34" charset="0"/>
              </a:rPr>
              <a:t> tri </a:t>
            </a:r>
            <a:r>
              <a:rPr lang="en-US" sz="4000" b="0" i="0" dirty="0" err="1">
                <a:solidFill>
                  <a:schemeClr val="bg1"/>
                </a:solidFill>
                <a:effectLst/>
                <a:latin typeface="Arial" panose="020B0604020202020204" pitchFamily="34" charset="0"/>
              </a:rPr>
              <a:t>Giêrêmia</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906" y="3012146"/>
            <a:ext cx="4312266" cy="2325564"/>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612707" y="1715547"/>
            <a:ext cx="806334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dirty="0" err="1">
                <a:solidFill>
                  <a:schemeClr val="bg1"/>
                </a:solidFill>
                <a:effectLst/>
                <a:latin typeface="Arial" panose="020B0604020202020204" pitchFamily="34" charset="0"/>
              </a:rPr>
              <a:t>Ðáp</a:t>
            </a:r>
            <a:r>
              <a:rPr lang="en-US" sz="4400" b="1" i="0" dirty="0">
                <a:solidFill>
                  <a:schemeClr val="bg1"/>
                </a:solidFill>
                <a:effectLst/>
                <a:latin typeface="Arial" panose="020B0604020202020204" pitchFamily="34" charset="0"/>
              </a:rPr>
              <a:t>: </a:t>
            </a:r>
            <a:r>
              <a:rPr lang="vi-VN" sz="4400" b="1" i="0" dirty="0">
                <a:solidFill>
                  <a:schemeClr val="bg1"/>
                </a:solidFill>
                <a:effectLst/>
                <a:latin typeface="Arial" panose="020B0604020202020204" pitchFamily="34" charset="0"/>
              </a:rPr>
              <a:t>Lạy Chúa, xin nhậm lời con theo lượng cả đức từ bi (c. 14c).</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FF00"/>
                </a:solidFill>
                <a:uFillTx/>
                <a:latin typeface="Calibri"/>
              </a:rPr>
              <a:t>Đáp</a:t>
            </a:r>
            <a:r>
              <a:rPr lang="en-US" sz="5400" b="1" i="0" u="none" strike="noStrike" kern="1200" cap="none" spc="0" baseline="0" dirty="0">
                <a:solidFill>
                  <a:srgbClr val="FFFF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594300" y="980203"/>
            <a:ext cx="8347863" cy="646331"/>
          </a:xfrm>
          <a:prstGeom prst="rect">
            <a:avLst/>
          </a:prstGeom>
          <a:noFill/>
        </p:spPr>
        <p:txBody>
          <a:bodyPr wrap="square">
            <a:spAutoFit/>
          </a:bodyPr>
          <a:lstStyle/>
          <a:p>
            <a:pPr algn="ctr"/>
            <a:r>
              <a:rPr lang="da-DK" sz="3600" b="0" i="0" dirty="0">
                <a:solidFill>
                  <a:schemeClr val="bg1"/>
                </a:solidFill>
                <a:effectLst/>
                <a:latin typeface="Arial" panose="020B0604020202020204" pitchFamily="34" charset="0"/>
              </a:rPr>
              <a:t>Tv 68, 8-10. 14 và 17. 33-35</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2"/>
          <p:cNvSpPr/>
          <p:nvPr/>
        </p:nvSpPr>
        <p:spPr>
          <a:xfrm>
            <a:off x="242613" y="745659"/>
            <a:ext cx="865877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Arial" panose="020B0604020202020204" pitchFamily="34" charset="0"/>
              </a:rPr>
              <a:t>"Không phải như tội phạm thế nào, thì ơn ban cũng thế ấy đâu".</a:t>
            </a:r>
            <a:endParaRPr lang="en-US" sz="44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endParaRPr>
          </a:p>
        </p:txBody>
      </p:sp>
      <p:sp>
        <p:nvSpPr>
          <p:cNvPr id="4" name="TextBox 3">
            <a:extLst>
              <a:ext uri="{FF2B5EF4-FFF2-40B4-BE49-F238E27FC236}">
                <a16:creationId xmlns:a16="http://schemas.microsoft.com/office/drawing/2014/main" id="{74896393-084D-4B4E-A270-99CEF18D03A3}"/>
              </a:ext>
            </a:extLst>
          </p:cNvPr>
          <p:cNvSpPr txBox="1"/>
          <p:nvPr/>
        </p:nvSpPr>
        <p:spPr>
          <a:xfrm>
            <a:off x="-145933" y="157586"/>
            <a:ext cx="86783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Rm 5, 12-15</a:t>
            </a:r>
            <a:endParaRPr lang="en-US" sz="4000" dirty="0">
              <a:solidFill>
                <a:schemeClr val="bg1"/>
              </a:solidFill>
            </a:endParaRPr>
          </a:p>
        </p:txBody>
      </p:sp>
      <p:pic>
        <p:nvPicPr>
          <p:cNvPr id="5" name="Picture 4">
            <a:extLst>
              <a:ext uri="{FF2B5EF4-FFF2-40B4-BE49-F238E27FC236}">
                <a16:creationId xmlns:a16="http://schemas.microsoft.com/office/drawing/2014/main" id="{7022D72C-AB6E-499E-B488-37CE59C98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408" y="3528127"/>
            <a:ext cx="3560979" cy="1832352"/>
          </a:xfrm>
          <a:prstGeom prst="rect">
            <a:avLst/>
          </a:prstGeom>
        </p:spPr>
      </p:pic>
      <p:sp>
        <p:nvSpPr>
          <p:cNvPr id="7" name="TextBox 6">
            <a:extLst>
              <a:ext uri="{FF2B5EF4-FFF2-40B4-BE49-F238E27FC236}">
                <a16:creationId xmlns:a16="http://schemas.microsoft.com/office/drawing/2014/main" id="{73ECAEC9-9C65-4697-BC31-89BECEE643A7}"/>
              </a:ext>
            </a:extLst>
          </p:cNvPr>
          <p:cNvSpPr txBox="1"/>
          <p:nvPr/>
        </p:nvSpPr>
        <p:spPr>
          <a:xfrm>
            <a:off x="106775" y="2795670"/>
            <a:ext cx="8172955" cy="1323439"/>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Thánh Phaolô Tông đồ gửi tín hữu Rôma.</a:t>
            </a:r>
            <a:endParaRPr lang="en-US"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956485" y="347115"/>
            <a:ext cx="7568949" cy="769441"/>
          </a:xfrm>
          <a:prstGeom prst="rect">
            <a:avLst/>
          </a:prstGeom>
          <a:noFill/>
        </p:spPr>
        <p:txBody>
          <a:bodyPr wrap="square" rtlCol="0">
            <a:spAutoFit/>
          </a:bodyPr>
          <a:lstStyle/>
          <a:p>
            <a:pPr algn="ctr"/>
            <a:r>
              <a:rPr lang="en-US" sz="4400" b="1" i="0" dirty="0">
                <a:solidFill>
                  <a:srgbClr val="FFFF00"/>
                </a:solidFill>
                <a:effectLst/>
                <a:latin typeface="Arial" panose="020B0604020202020204" pitchFamily="34" charset="0"/>
              </a:rPr>
              <a:t>Alleluia</a:t>
            </a:r>
            <a:r>
              <a:rPr lang="en-US" sz="4400" b="1" i="0" dirty="0">
                <a:solidFill>
                  <a:schemeClr val="bg1"/>
                </a:solidFill>
                <a:effectLst/>
                <a:latin typeface="Arial" panose="020B0604020202020204" pitchFamily="34" charset="0"/>
              </a:rPr>
              <a:t>: </a:t>
            </a:r>
            <a:r>
              <a:rPr lang="pt-BR" sz="4400" b="0" i="0" dirty="0">
                <a:solidFill>
                  <a:schemeClr val="bg1"/>
                </a:solidFill>
                <a:effectLst/>
                <a:latin typeface="Arial" panose="020B0604020202020204" pitchFamily="34" charset="0"/>
              </a:rPr>
              <a:t>Ga 17, 17b và a</a:t>
            </a:r>
            <a:endParaRPr lang="en-US" sz="4400" dirty="0">
              <a:solidFill>
                <a:schemeClr val="bg1"/>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04800" y="1116556"/>
            <a:ext cx="8534400" cy="3285704"/>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r>
              <a:rPr lang="vi-VN" sz="4400" u="sng" dirty="0">
                <a:solidFill>
                  <a:srgbClr val="FFFF00"/>
                </a:solidFill>
                <a:latin typeface="+mn-lt"/>
                <a:cs typeface="Times New Roman" pitchFamily="18" charset="0"/>
              </a:rPr>
              <a:t>Alleluia-allelui</a:t>
            </a:r>
            <a:r>
              <a:rPr lang="en-US" sz="4400" u="sng" dirty="0">
                <a:solidFill>
                  <a:srgbClr val="FFFF00"/>
                </a:solidFill>
                <a:latin typeface="+mn-lt"/>
                <a:cs typeface="Times New Roman" pitchFamily="18" charset="0"/>
              </a:rPr>
              <a:t>a:</a:t>
            </a:r>
            <a:r>
              <a:rPr lang="vi-VN" sz="4400" i="0" dirty="0">
                <a:solidFill>
                  <a:schemeClr val="bg1"/>
                </a:solidFill>
                <a:latin typeface="+mn-lt"/>
              </a:rPr>
              <a:t> </a:t>
            </a:r>
            <a:r>
              <a:rPr lang="vi-VN" sz="4400" i="0" dirty="0">
                <a:solidFill>
                  <a:schemeClr val="bg1"/>
                </a:solidFill>
                <a:effectLst/>
                <a:latin typeface="Arial" panose="020B0604020202020204" pitchFamily="34" charset="0"/>
              </a:rPr>
              <a:t>  </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Chúa</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phán</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Lời</a:t>
            </a:r>
            <a:r>
              <a:rPr lang="en-US" sz="4400" i="0" dirty="0">
                <a:solidFill>
                  <a:schemeClr val="bg1"/>
                </a:solidFill>
                <a:effectLst/>
                <a:latin typeface="Arial" panose="020B0604020202020204" pitchFamily="34" charset="0"/>
              </a:rPr>
              <a:t> Cha </a:t>
            </a:r>
            <a:r>
              <a:rPr lang="en-US" sz="4400" i="0" dirty="0" err="1">
                <a:solidFill>
                  <a:schemeClr val="bg1"/>
                </a:solidFill>
                <a:effectLst/>
                <a:latin typeface="Arial" panose="020B0604020202020204" pitchFamily="34" charset="0"/>
              </a:rPr>
              <a:t>là</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chân</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lý</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xin</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hãy</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thánh</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hoá</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chúng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trong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sự</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thật</a:t>
            </a:r>
            <a:r>
              <a:rPr lang="en-US" sz="4400" i="0" dirty="0">
                <a:solidFill>
                  <a:schemeClr val="bg1"/>
                </a:solidFill>
                <a:effectLst/>
                <a:latin typeface="Arial" panose="020B0604020202020204" pitchFamily="34" charset="0"/>
              </a:rPr>
              <a:t>". –</a:t>
            </a:r>
            <a:r>
              <a:rPr lang="en-US" sz="4400" b="0" i="0" dirty="0">
                <a:solidFill>
                  <a:srgbClr val="333333"/>
                </a:solidFill>
                <a:effectLst/>
                <a:latin typeface="Arial" panose="020B0604020202020204" pitchFamily="34" charset="0"/>
              </a:rPr>
              <a:t> </a:t>
            </a:r>
            <a:r>
              <a:rPr lang="vi-VN" sz="4400" u="sng" dirty="0">
                <a:solidFill>
                  <a:srgbClr val="FFFF00"/>
                </a:solidFill>
                <a:latin typeface="+mn-lt"/>
                <a:cs typeface="Arial" panose="020B0604020202020204" pitchFamily="34" charset="0"/>
              </a:rPr>
              <a:t>Alleluia.</a:t>
            </a:r>
          </a:p>
        </p:txBody>
      </p:sp>
    </p:spTree>
    <p:extLst>
      <p:ext uri="{BB962C8B-B14F-4D97-AF65-F5344CB8AC3E}">
        <p14:creationId xmlns:p14="http://schemas.microsoft.com/office/powerpoint/2010/main" val="20522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B6A929-5846-4552-8D84-D8CCD490E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36" y="196280"/>
            <a:ext cx="1105509" cy="1105509"/>
          </a:xfrm>
          <a:prstGeom prst="rect">
            <a:avLst/>
          </a:prstGeom>
        </p:spPr>
      </p:pic>
      <p:pic>
        <p:nvPicPr>
          <p:cNvPr id="3" name="Picture 2">
            <a:extLst>
              <a:ext uri="{FF2B5EF4-FFF2-40B4-BE49-F238E27FC236}">
                <a16:creationId xmlns:a16="http://schemas.microsoft.com/office/drawing/2014/main" id="{574F8213-762E-4423-8C51-1BE8B5235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5145712"/>
          </a:xfrm>
          <a:prstGeom prst="rect">
            <a:avLst/>
          </a:prstGeom>
        </p:spPr>
      </p:pic>
      <p:sp>
        <p:nvSpPr>
          <p:cNvPr id="7" name="TextBox 6">
            <a:extLst>
              <a:ext uri="{FF2B5EF4-FFF2-40B4-BE49-F238E27FC236}">
                <a16:creationId xmlns:a16="http://schemas.microsoft.com/office/drawing/2014/main" id="{D486343E-AB7C-402F-81BB-715630573F1C}"/>
              </a:ext>
            </a:extLst>
          </p:cNvPr>
          <p:cNvSpPr txBox="1"/>
          <p:nvPr/>
        </p:nvSpPr>
        <p:spPr>
          <a:xfrm>
            <a:off x="2666833" y="3085213"/>
            <a:ext cx="6299141" cy="646331"/>
          </a:xfrm>
          <a:prstGeom prst="rect">
            <a:avLst/>
          </a:prstGeom>
          <a:noFill/>
        </p:spPr>
        <p:txBody>
          <a:bodyPr wrap="square">
            <a:spAutoFit/>
          </a:bodyPr>
          <a:lstStyle/>
          <a:p>
            <a:r>
              <a:rPr lang="en-US" sz="3600" b="1" i="0" dirty="0" err="1">
                <a:solidFill>
                  <a:srgbClr val="FFFF00"/>
                </a:solidFill>
                <a:effectLst/>
                <a:latin typeface="Arial" panose="020B0604020202020204" pitchFamily="34" charset="0"/>
              </a:rPr>
              <a:t>Phúc</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Âm</a:t>
            </a:r>
            <a:r>
              <a:rPr lang="en-US" sz="3600" b="1" i="0" dirty="0">
                <a:solidFill>
                  <a:srgbClr val="FFFF00"/>
                </a:solidFill>
                <a:effectLst/>
                <a:latin typeface="Arial" panose="020B0604020202020204" pitchFamily="34" charset="0"/>
              </a:rPr>
              <a:t>: Mt 10, 26-33</a:t>
            </a:r>
            <a:endParaRPr lang="en-US" sz="3600" b="1" dirty="0">
              <a:solidFill>
                <a:srgbClr val="FFFF00"/>
              </a:solidFill>
            </a:endParaRPr>
          </a:p>
        </p:txBody>
      </p:sp>
    </p:spTree>
    <p:extLst>
      <p:ext uri="{BB962C8B-B14F-4D97-AF65-F5344CB8AC3E}">
        <p14:creationId xmlns:p14="http://schemas.microsoft.com/office/powerpoint/2010/main" val="301640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201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687189" y="1708870"/>
            <a:ext cx="6340110" cy="1015663"/>
          </a:xfrm>
          <a:prstGeom prst="rect">
            <a:avLst/>
          </a:prstGeom>
          <a:noFill/>
        </p:spPr>
        <p:txBody>
          <a:bodyPr wrap="square">
            <a:spAutoFit/>
          </a:bodyPr>
          <a:lstStyle/>
          <a:p>
            <a:r>
              <a:rPr lang="en-US" sz="6000" b="1" dirty="0">
                <a:solidFill>
                  <a:srgbClr val="FFFF00"/>
                </a:solidFill>
                <a:effectLst/>
                <a:latin typeface="Arial" panose="020B0604020202020204" pitchFamily="34" charset="0"/>
                <a:cs typeface="Arial" panose="020B0604020202020204" pitchFamily="34" charset="0"/>
              </a:rPr>
              <a:t>KINH TIN KÍNH</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114823"/>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1388</TotalTime>
  <Words>242</Words>
  <Application>Microsoft Office PowerPoint</Application>
  <PresentationFormat>On-screen Show (16:9)</PresentationFormat>
  <Paragraphs>22</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Albany</vt:lpstr>
      <vt:lpstr>Arial</vt:lpstr>
      <vt:lpstr>Calibri</vt:lpstr>
      <vt:lpstr>Roboto</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70</cp:revision>
  <dcterms:created xsi:type="dcterms:W3CDTF">2018-11-13T15:52:26Z</dcterms:created>
  <dcterms:modified xsi:type="dcterms:W3CDTF">2026-06-03T08:42:47Z</dcterms:modified>
</cp:coreProperties>
</file>