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60" r:id="rId4"/>
    <p:sldMasterId id="2147483796" r:id="rId5"/>
    <p:sldMasterId id="2147483840" r:id="rId6"/>
    <p:sldMasterId id="2147483856" r:id="rId7"/>
    <p:sldMasterId id="2147483868" r:id="rId8"/>
  </p:sldMasterIdLst>
  <p:notesMasterIdLst>
    <p:notesMasterId r:id="rId24"/>
  </p:notesMasterIdLst>
  <p:sldIdLst>
    <p:sldId id="268" r:id="rId9"/>
    <p:sldId id="316" r:id="rId10"/>
    <p:sldId id="1015" r:id="rId11"/>
    <p:sldId id="1063" r:id="rId12"/>
    <p:sldId id="1056" r:id="rId13"/>
    <p:sldId id="1065" r:id="rId14"/>
    <p:sldId id="426" r:id="rId15"/>
    <p:sldId id="1095" r:id="rId16"/>
    <p:sldId id="1045" r:id="rId17"/>
    <p:sldId id="301" r:id="rId18"/>
    <p:sldId id="1032" r:id="rId19"/>
    <p:sldId id="1046" r:id="rId20"/>
    <p:sldId id="346" r:id="rId21"/>
    <p:sldId id="445" r:id="rId22"/>
    <p:sldId id="109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a:t>
            </a:fld>
            <a:endParaRPr lang="en-US"/>
          </a:p>
        </p:txBody>
      </p:sp>
    </p:spTree>
    <p:extLst>
      <p:ext uri="{BB962C8B-B14F-4D97-AF65-F5344CB8AC3E}">
        <p14:creationId xmlns:p14="http://schemas.microsoft.com/office/powerpoint/2010/main" val="280950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8/27/2025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CF4720-B7DD-4BA4-AE01-B46CF21A7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9550"/>
            <a:ext cx="990600" cy="990600"/>
          </a:xfrm>
          <a:prstGeom prst="rect">
            <a:avLst/>
          </a:prstGeom>
        </p:spPr>
      </p:pic>
      <p:pic>
        <p:nvPicPr>
          <p:cNvPr id="3" name="Picture 2">
            <a:extLst>
              <a:ext uri="{FF2B5EF4-FFF2-40B4-BE49-F238E27FC236}">
                <a16:creationId xmlns:a16="http://schemas.microsoft.com/office/drawing/2014/main" id="{68B5EDB8-7C50-486C-B6F9-4AD09EFF9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4" y="0"/>
            <a:ext cx="9156814" cy="5143500"/>
          </a:xfrm>
          <a:prstGeom prst="rect">
            <a:avLst/>
          </a:prstGeom>
        </p:spPr>
      </p:pic>
      <p:sp>
        <p:nvSpPr>
          <p:cNvPr id="9" name="TextBox 8">
            <a:extLst>
              <a:ext uri="{FF2B5EF4-FFF2-40B4-BE49-F238E27FC236}">
                <a16:creationId xmlns:a16="http://schemas.microsoft.com/office/drawing/2014/main" id="{EB188BAF-3545-4A44-B25D-8F6D50D7ACEF}"/>
              </a:ext>
            </a:extLst>
          </p:cNvPr>
          <p:cNvSpPr txBox="1"/>
          <p:nvPr/>
        </p:nvSpPr>
        <p:spPr>
          <a:xfrm>
            <a:off x="1447800" y="35623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XIV</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80871"/>
            <a:ext cx="8382000" cy="4019549"/>
          </a:xfrm>
        </p:spPr>
        <p:txBody>
          <a:bodyPr>
            <a:normAutofit/>
          </a:bodyPr>
          <a:lstStyle/>
          <a:p>
            <a:pPr algn="just"/>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Chúa phán: Khi nào Ta được đưa lên cao khỏi đất, Ta sẽ kéo mọi người lên cùng Ta.</a:t>
            </a:r>
            <a:endParaRPr lang="vi-VN"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F68560-D68F-44CE-911F-84BA0FE54536}"/>
              </a:ext>
            </a:extLst>
          </p:cNvPr>
          <p:cNvSpPr txBox="1"/>
          <p:nvPr/>
        </p:nvSpPr>
        <p:spPr>
          <a:xfrm>
            <a:off x="2438400" y="20955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CF4720-B7DD-4BA4-AE01-B46CF21A7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09550"/>
            <a:ext cx="990600" cy="990600"/>
          </a:xfrm>
          <a:prstGeom prst="rect">
            <a:avLst/>
          </a:prstGeom>
        </p:spPr>
      </p:pic>
      <p:pic>
        <p:nvPicPr>
          <p:cNvPr id="3" name="Picture 2">
            <a:extLst>
              <a:ext uri="{FF2B5EF4-FFF2-40B4-BE49-F238E27FC236}">
                <a16:creationId xmlns:a16="http://schemas.microsoft.com/office/drawing/2014/main" id="{68B5EDB8-7C50-486C-B6F9-4AD09EFF9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4" y="0"/>
            <a:ext cx="9156814" cy="5143500"/>
          </a:xfrm>
          <a:prstGeom prst="rect">
            <a:avLst/>
          </a:prstGeom>
        </p:spPr>
      </p:pic>
      <p:sp>
        <p:nvSpPr>
          <p:cNvPr id="9" name="TextBox 8">
            <a:extLst>
              <a:ext uri="{FF2B5EF4-FFF2-40B4-BE49-F238E27FC236}">
                <a16:creationId xmlns:a16="http://schemas.microsoft.com/office/drawing/2014/main" id="{EB188BAF-3545-4A44-B25D-8F6D50D7ACEF}"/>
              </a:ext>
            </a:extLst>
          </p:cNvPr>
          <p:cNvSpPr txBox="1"/>
          <p:nvPr/>
        </p:nvSpPr>
        <p:spPr>
          <a:xfrm>
            <a:off x="1447800" y="35623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XIV</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2909355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047750"/>
            <a:ext cx="8610600" cy="3533783"/>
          </a:xfrm>
        </p:spPr>
        <p:txBody>
          <a:bodyPr>
            <a:normAutofit fontScale="90000"/>
          </a:bodyPr>
          <a:lstStyle/>
          <a:p>
            <a:pPr algn="just"/>
            <a:r>
              <a:rPr lang="vi-VN" b="1" i="0" dirty="0">
                <a:solidFill>
                  <a:schemeClr val="bg1"/>
                </a:solidFill>
                <a:effectLst/>
                <a:latin typeface="Arial" panose="020B0604020202020204" pitchFamily="34" charset="0"/>
              </a:rPr>
              <a:t>Chúng ta phải được vinh quang nơi thập giá Đức Giêsu Kitô, Chúa chúng ta, chính nơi Người chúng ta được cứu độ, được sống và được sống lại và nhờ Người chúng ta đã được cứu chuộc và giải thoát.</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0B0AEBA4-5C49-4FF1-A8EA-8BDAA70DCA94}"/>
              </a:ext>
            </a:extLst>
          </p:cNvPr>
          <p:cNvSpPr txBox="1"/>
          <p:nvPr/>
        </p:nvSpPr>
        <p:spPr>
          <a:xfrm>
            <a:off x="2209800" y="0"/>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87142"/>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Ds 21, 4-9</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028950"/>
            <a:ext cx="4810181" cy="259408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8600" y="795028"/>
            <a:ext cx="8766808" cy="1323439"/>
          </a:xfrm>
          <a:prstGeom prst="rect">
            <a:avLst/>
          </a:prstGeom>
          <a:noFill/>
        </p:spPr>
        <p:txBody>
          <a:bodyPr wrap="square">
            <a:spAutoFit/>
          </a:bodyPr>
          <a:lstStyle/>
          <a:p>
            <a:r>
              <a:rPr lang="vi-VN" sz="4000" b="1" i="1" dirty="0">
                <a:solidFill>
                  <a:schemeClr val="bg1"/>
                </a:solidFill>
                <a:effectLst/>
                <a:latin typeface="Arial" panose="020B0604020202020204" pitchFamily="34" charset="0"/>
              </a:rPr>
              <a:t>“Kẻ nào bị rắn cắn mà nhìn lên con rắn đồng, thì được sống”.</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40972" y="2162711"/>
            <a:ext cx="8862056"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Dân</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Số</a:t>
            </a:r>
            <a:endParaRPr lang="en-US" sz="4000" dirty="0">
              <a:solidFill>
                <a:schemeClr val="bg1"/>
              </a:solidFill>
            </a:endParaRPr>
          </a:p>
        </p:txBody>
      </p:sp>
    </p:spTree>
    <p:extLst>
      <p:ext uri="{BB962C8B-B14F-4D97-AF65-F5344CB8AC3E}">
        <p14:creationId xmlns:p14="http://schemas.microsoft.com/office/powerpoint/2010/main" val="9579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altLang="en-US" sz="7200" b="1" u="sng" dirty="0">
                <a:solidFill>
                  <a:srgbClr val="FFFF00"/>
                </a:solidFill>
                <a:cs typeface="Times New Roman" pitchFamily="18" charset="0"/>
              </a:rPr>
            </a:br>
            <a:br>
              <a:rPr lang="en-US" sz="4000" b="0" i="0" dirty="0">
                <a:solidFill>
                  <a:schemeClr val="bg1"/>
                </a:solidFill>
                <a:effectLst/>
                <a:latin typeface="Arial" panose="020B0604020202020204" pitchFamily="34" charset="0"/>
              </a:rPr>
            </a:br>
            <a:endParaRPr lang="en-US"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3D25AF5F-BBC9-4D18-B8B4-00325B9D79C5}"/>
              </a:ext>
            </a:extLst>
          </p:cNvPr>
          <p:cNvSpPr txBox="1"/>
          <p:nvPr/>
        </p:nvSpPr>
        <p:spPr>
          <a:xfrm>
            <a:off x="2857500" y="209550"/>
            <a:ext cx="3429000" cy="830997"/>
          </a:xfrm>
          <a:prstGeom prst="rect">
            <a:avLst/>
          </a:prstGeom>
          <a:noFill/>
        </p:spPr>
        <p:txBody>
          <a:bodyPr wrap="square" rtlCol="0">
            <a:spAutoFit/>
          </a:bodyPr>
          <a:lstStyle/>
          <a:p>
            <a:pPr algn="ctr"/>
            <a:r>
              <a:rPr lang="en-US" sz="4800" b="1" dirty="0" err="1">
                <a:solidFill>
                  <a:srgbClr val="FFFF00"/>
                </a:solidFill>
                <a:latin typeface="Arial" panose="020B0604020202020204" pitchFamily="34" charset="0"/>
                <a:cs typeface="Arial" panose="020B0604020202020204" pitchFamily="34" charset="0"/>
              </a:rPr>
              <a:t>Đáp</a:t>
            </a:r>
            <a:r>
              <a:rPr lang="en-US" sz="48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B6911F8-5CF6-4FC3-8A10-83D43FB1CF73}"/>
              </a:ext>
            </a:extLst>
          </p:cNvPr>
          <p:cNvSpPr txBox="1"/>
          <p:nvPr/>
        </p:nvSpPr>
        <p:spPr>
          <a:xfrm>
            <a:off x="381000" y="1083211"/>
            <a:ext cx="8252460" cy="707886"/>
          </a:xfrm>
          <a:prstGeom prst="rect">
            <a:avLst/>
          </a:prstGeom>
          <a:noFill/>
        </p:spPr>
        <p:txBody>
          <a:bodyPr wrap="square" rtlCol="0">
            <a:spAutoFit/>
          </a:bodyPr>
          <a:lstStyle/>
          <a:p>
            <a:pPr algn="ctr"/>
            <a:r>
              <a:rPr lang="en-US" sz="4000" b="0" i="0" dirty="0">
                <a:solidFill>
                  <a:schemeClr val="bg1"/>
                </a:solidFill>
                <a:effectLst/>
                <a:latin typeface="Arial" panose="020B0604020202020204" pitchFamily="34" charset="0"/>
              </a:rPr>
              <a:t>Tv 77, 1-2. 34-35. 36-37. 38</a:t>
            </a:r>
            <a:endParaRPr lang="en-US" sz="4000" dirty="0">
              <a:solidFill>
                <a:schemeClr val="bg1"/>
              </a:solidFill>
            </a:endParaRPr>
          </a:p>
        </p:txBody>
      </p:sp>
      <p:sp>
        <p:nvSpPr>
          <p:cNvPr id="5" name="TextBox 4">
            <a:extLst>
              <a:ext uri="{FF2B5EF4-FFF2-40B4-BE49-F238E27FC236}">
                <a16:creationId xmlns:a16="http://schemas.microsoft.com/office/drawing/2014/main" id="{4457F1DD-782D-49AD-A0C0-72F985A85B17}"/>
              </a:ext>
            </a:extLst>
          </p:cNvPr>
          <p:cNvSpPr txBox="1"/>
          <p:nvPr/>
        </p:nvSpPr>
        <p:spPr>
          <a:xfrm>
            <a:off x="685800" y="1885950"/>
            <a:ext cx="8252460" cy="2123658"/>
          </a:xfrm>
          <a:prstGeom prst="rect">
            <a:avLst/>
          </a:prstGeom>
          <a:noFill/>
        </p:spPr>
        <p:txBody>
          <a:bodyPr wrap="square" rtlCol="0">
            <a:spAutoFit/>
          </a:bodyPr>
          <a:lstStyle/>
          <a:p>
            <a:pPr algn="just"/>
            <a:r>
              <a:rPr lang="en-US" sz="4400" b="1" dirty="0" err="1">
                <a:solidFill>
                  <a:schemeClr val="bg1"/>
                </a:solidFill>
                <a:latin typeface="Arial" panose="020B0604020202020204" pitchFamily="34" charset="0"/>
              </a:rPr>
              <a:t>Đáp</a:t>
            </a:r>
            <a:r>
              <a:rPr lang="en-US" sz="4400" b="1" dirty="0">
                <a:solidFill>
                  <a:schemeClr val="bg1"/>
                </a:solidFill>
                <a:latin typeface="Arial" panose="020B0604020202020204" pitchFamily="34" charset="0"/>
              </a:rPr>
              <a:t>: </a:t>
            </a:r>
            <a:r>
              <a:rPr lang="en-US" sz="4400" b="1" i="0" dirty="0" err="1">
                <a:solidFill>
                  <a:schemeClr val="bg1"/>
                </a:solidFill>
                <a:effectLst/>
                <a:latin typeface="Arial" panose="020B0604020202020204" pitchFamily="34" charset="0"/>
              </a:rPr>
              <a:t>Thân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lạy</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Ngài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là</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chỗ</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chúng</a:t>
            </a:r>
            <a:r>
              <a:rPr lang="en-US" sz="4400" b="1" i="0" dirty="0">
                <a:solidFill>
                  <a:schemeClr val="bg1"/>
                </a:solidFill>
                <a:effectLst/>
                <a:latin typeface="Arial" panose="020B0604020202020204" pitchFamily="34" charset="0"/>
              </a:rPr>
              <a:t> con dung </a:t>
            </a:r>
            <a:r>
              <a:rPr lang="en-US" sz="4400" b="1" i="0" dirty="0" err="1">
                <a:solidFill>
                  <a:schemeClr val="bg1"/>
                </a:solidFill>
                <a:effectLst/>
                <a:latin typeface="Arial" panose="020B0604020202020204" pitchFamily="34" charset="0"/>
              </a:rPr>
              <a:t>thân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từ</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đời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nọ</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trải</a:t>
            </a:r>
            <a:r>
              <a:rPr lang="en-US" sz="4400" b="1" i="0" dirty="0">
                <a:solidFill>
                  <a:schemeClr val="bg1"/>
                </a:solidFill>
                <a:effectLst/>
                <a:latin typeface="Arial" panose="020B0604020202020204" pitchFamily="34" charset="0"/>
              </a:rPr>
              <a:t> qua </a:t>
            </a:r>
            <a:r>
              <a:rPr lang="en-US" sz="4400" b="1" i="0" dirty="0" err="1">
                <a:solidFill>
                  <a:schemeClr val="bg1"/>
                </a:solidFill>
                <a:effectLst/>
                <a:latin typeface="Arial" panose="020B0604020202020204" pitchFamily="34" charset="0"/>
              </a:rPr>
              <a:t>đời</a:t>
            </a:r>
            <a:r>
              <a:rPr lang="en-US" sz="4400" b="1" i="0" dirty="0">
                <a:solidFill>
                  <a:schemeClr val="bg1"/>
                </a:solidFill>
                <a:effectLst/>
                <a:latin typeface="Arial" panose="020B0604020202020204" pitchFamily="34" charset="0"/>
              </a:rPr>
              <a:t> kia (c. 1).</a:t>
            </a:r>
            <a:endParaRPr lang="en-US" sz="4400" b="1"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152400" y="83819"/>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Pl 2, 6-11</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13" y="3028950"/>
            <a:ext cx="4546610" cy="2339524"/>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99067" y="710178"/>
            <a:ext cx="8884905" cy="1323439"/>
          </a:xfrm>
          <a:prstGeom prst="rect">
            <a:avLst/>
          </a:prstGeom>
          <a:noFill/>
        </p:spPr>
        <p:txBody>
          <a:bodyPr wrap="square">
            <a:spAutoFit/>
          </a:bodyPr>
          <a:lstStyle/>
          <a:p>
            <a:r>
              <a:rPr lang="vi-VN" sz="4000" b="1" i="1" dirty="0">
                <a:solidFill>
                  <a:schemeClr val="bg1"/>
                </a:solidFill>
                <a:effectLst/>
                <a:latin typeface="Arial" panose="020B0604020202020204" pitchFamily="34" charset="0"/>
              </a:rPr>
              <a:t>“Người đã tự hạ mình; vì thế Thiên Chúa đã tôn vinh Người”.</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19558" y="1998256"/>
            <a:ext cx="870965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gởi cho Phil</a:t>
            </a:r>
            <a:r>
              <a:rPr lang="en-US" sz="4000" b="0" i="0" dirty="0" err="1">
                <a:solidFill>
                  <a:schemeClr val="bg1"/>
                </a:solidFill>
                <a:effectLst/>
                <a:latin typeface="Arial" panose="020B0604020202020204" pitchFamily="34" charset="0"/>
              </a:rPr>
              <a:t>ípphê</a:t>
            </a:r>
            <a:r>
              <a:rPr lang="vi-VN"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427594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66750"/>
            <a:ext cx="8534400" cy="3962400"/>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b="1" u="sng" dirty="0">
                <a:solidFill>
                  <a:srgbClr val="FFFF00"/>
                </a:solidFill>
                <a:effectLst/>
                <a:latin typeface="Arial" panose="020B0604020202020204" pitchFamily="34" charset="0"/>
                <a:cs typeface="Arial" panose="020B0604020202020204" pitchFamily="34" charset="0"/>
              </a:rPr>
              <a:t>:</a:t>
            </a:r>
            <a:r>
              <a:rPr lang="vi-VN"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Kitô</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thờ</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chúc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vì</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dùng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cây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Thập</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giá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cứu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chuộc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thế</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gian</a:t>
            </a:r>
            <a:r>
              <a:rPr lang="en-US" b="1" i="0" dirty="0">
                <a:solidFill>
                  <a:schemeClr val="bg1"/>
                </a:solidFill>
                <a:effectLst/>
                <a:latin typeface="Arial" panose="020B0604020202020204" pitchFamily="34" charset="0"/>
              </a:rPr>
              <a:t>. – </a:t>
            </a:r>
            <a:r>
              <a:rPr lang="en-US" b="1" u="sng" dirty="0">
                <a:solidFill>
                  <a:srgbClr val="FFFF00"/>
                </a:solidFill>
                <a:effectLst/>
                <a:latin typeface="Arial" panose="020B0604020202020204" pitchFamily="34" charset="0"/>
                <a:cs typeface="Arial" panose="020B0604020202020204" pitchFamily="34" charset="0"/>
              </a:rPr>
              <a:t>Alleluia.</a:t>
            </a:r>
          </a:p>
        </p:txBody>
      </p:sp>
      <p:sp>
        <p:nvSpPr>
          <p:cNvPr id="3" name="TextBox 2">
            <a:extLst>
              <a:ext uri="{FF2B5EF4-FFF2-40B4-BE49-F238E27FC236}">
                <a16:creationId xmlns:a16="http://schemas.microsoft.com/office/drawing/2014/main" id="{905E3580-F9C8-47BF-A7D4-10DC39062D72}"/>
              </a:ext>
            </a:extLst>
          </p:cNvPr>
          <p:cNvSpPr txBox="1"/>
          <p:nvPr/>
        </p:nvSpPr>
        <p:spPr>
          <a:xfrm>
            <a:off x="1447800" y="209550"/>
            <a:ext cx="4876800" cy="769441"/>
          </a:xfrm>
          <a:prstGeom prst="rect">
            <a:avLst/>
          </a:prstGeom>
          <a:noFill/>
        </p:spPr>
        <p:txBody>
          <a:bodyPr wrap="square" rtlCol="0">
            <a:spAutoFit/>
          </a:bodyPr>
          <a:lstStyle/>
          <a:p>
            <a:r>
              <a:rPr lang="en-US" sz="4400" b="0" i="0" dirty="0">
                <a:solidFill>
                  <a:srgbClr val="FF0000"/>
                </a:solidFill>
                <a:effectLst/>
                <a:latin typeface="Arial" panose="020B0604020202020204" pitchFamily="34" charset="0"/>
              </a:rPr>
              <a:t>Alleluia:</a:t>
            </a:r>
            <a:endParaRPr lang="en-US" sz="4400" dirty="0">
              <a:solidFill>
                <a:schemeClr val="bg1"/>
              </a:solidFill>
            </a:endParaRPr>
          </a:p>
        </p:txBody>
      </p:sp>
    </p:spTree>
    <p:extLst>
      <p:ext uri="{BB962C8B-B14F-4D97-AF65-F5344CB8AC3E}">
        <p14:creationId xmlns:p14="http://schemas.microsoft.com/office/powerpoint/2010/main" val="27154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CF4720-B7DD-4BA4-AE01-B46CF21A7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09550"/>
            <a:ext cx="990600" cy="990600"/>
          </a:xfrm>
          <a:prstGeom prst="rect">
            <a:avLst/>
          </a:prstGeom>
        </p:spPr>
      </p:pic>
      <p:pic>
        <p:nvPicPr>
          <p:cNvPr id="3" name="Picture 2">
            <a:extLst>
              <a:ext uri="{FF2B5EF4-FFF2-40B4-BE49-F238E27FC236}">
                <a16:creationId xmlns:a16="http://schemas.microsoft.com/office/drawing/2014/main" id="{68B5EDB8-7C50-486C-B6F9-4AD09EFF9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4" y="0"/>
            <a:ext cx="9156814" cy="5143500"/>
          </a:xfrm>
          <a:prstGeom prst="rect">
            <a:avLst/>
          </a:prstGeom>
        </p:spPr>
      </p:pic>
      <p:sp>
        <p:nvSpPr>
          <p:cNvPr id="9" name="TextBox 8">
            <a:extLst>
              <a:ext uri="{FF2B5EF4-FFF2-40B4-BE49-F238E27FC236}">
                <a16:creationId xmlns:a16="http://schemas.microsoft.com/office/drawing/2014/main" id="{EB188BAF-3545-4A44-B25D-8F6D50D7ACEF}"/>
              </a:ext>
            </a:extLst>
          </p:cNvPr>
          <p:cNvSpPr txBox="1"/>
          <p:nvPr/>
        </p:nvSpPr>
        <p:spPr>
          <a:xfrm>
            <a:off x="3733800" y="3638550"/>
            <a:ext cx="4114800" cy="523220"/>
          </a:xfrm>
          <a:prstGeom prst="rect">
            <a:avLst/>
          </a:prstGeom>
          <a:noFill/>
        </p:spPr>
        <p:txBody>
          <a:bodyPr wrap="square">
            <a:spAutoFit/>
          </a:bodyPr>
          <a:lstStyle/>
          <a:p>
            <a:r>
              <a:rPr lang="nb-NO" sz="2800" b="1" i="0" dirty="0">
                <a:solidFill>
                  <a:srgbClr val="FFFF00"/>
                </a:solidFill>
                <a:effectLst/>
                <a:latin typeface="Arial" panose="020B0604020202020204" pitchFamily="34" charset="0"/>
              </a:rPr>
              <a:t>Phúc Âm: Ga 3, 13-17</a:t>
            </a:r>
            <a:endParaRPr lang="en-US" sz="2800" b="1" dirty="0">
              <a:solidFill>
                <a:srgbClr val="FFFF00"/>
              </a:solidFill>
            </a:endParaRPr>
          </a:p>
        </p:txBody>
      </p:sp>
    </p:spTree>
    <p:extLst>
      <p:ext uri="{BB962C8B-B14F-4D97-AF65-F5344CB8AC3E}">
        <p14:creationId xmlns:p14="http://schemas.microsoft.com/office/powerpoint/2010/main" val="4188540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258</Words>
  <Application>Microsoft Office PowerPoint</Application>
  <PresentationFormat>On-screen Show (16:9)</PresentationFormat>
  <Paragraphs>29</Paragraphs>
  <Slides>15</Slides>
  <Notes>4</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15</vt:i4>
      </vt:variant>
    </vt:vector>
  </HeadingPairs>
  <TitlesOfParts>
    <vt:vector size="27" baseType="lpstr">
      <vt:lpstr>Arial</vt:lpstr>
      <vt:lpstr>Arial</vt:lpstr>
      <vt:lpstr>Calibri</vt:lpstr>
      <vt:lpstr>UTM American Sans</vt:lpstr>
      <vt:lpstr>Office Theme</vt:lpstr>
      <vt:lpstr>3_Office Theme</vt:lpstr>
      <vt:lpstr>5_Office Theme</vt:lpstr>
      <vt:lpstr>6_Office Theme</vt:lpstr>
      <vt:lpstr>9_Office Theme</vt:lpstr>
      <vt:lpstr>38_Default Design</vt:lpstr>
      <vt:lpstr>10_Office Theme</vt:lpstr>
      <vt:lpstr>7_Office Theme</vt:lpstr>
      <vt:lpstr>PowerPoint Presentation</vt:lpstr>
      <vt:lpstr>Chúng ta phải được vinh quang nơi thập giá Đức Giêsu Kitô, Chúa chúng ta, chính nơi Người chúng ta được cứu độ, được sống và được sống lại và nhờ Người chúng ta đã được cứu chuộc và giải thoát.</vt:lpstr>
      <vt:lpstr> </vt:lpstr>
      <vt:lpstr>PowerPoint Presentation</vt:lpstr>
      <vt:lpstr>  </vt:lpstr>
      <vt:lpstr>PowerPoint Presentation</vt:lpstr>
      <vt:lpstr>Alleluia-alleluia: – Lạy Chúa Kitô, chúng con thờ lạy Chúa; chúng con chúc tụng Chúa, vì Chúa đã dùng cây Thập giá mà cứu chuộc thế gian. – Alleluia.</vt:lpstr>
      <vt:lpstr>PowerPoint Presentation</vt:lpstr>
      <vt:lpstr>PowerPoint Presentation</vt:lpstr>
      <vt:lpstr>KINH TIN KÍNH</vt:lpstr>
      <vt:lpstr>PowerPoint Presentation</vt:lpstr>
      <vt:lpstr>PowerPoint Presentation</vt:lpstr>
      <vt:lpstr> Chúa phán: Khi nào Ta được đưa lên cao khỏi đất, Ta sẽ kéo mọi người lên cùng Ta.</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159</cp:revision>
  <dcterms:created xsi:type="dcterms:W3CDTF">2021-12-05T01:20:54Z</dcterms:created>
  <dcterms:modified xsi:type="dcterms:W3CDTF">2025-08-27T05:37:47Z</dcterms:modified>
</cp:coreProperties>
</file>