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2" r:id="rId11"/>
    <p:sldId id="1046" r:id="rId12"/>
    <p:sldId id="346" r:id="rId13"/>
    <p:sldId id="445" r:id="rId14"/>
    <p:sldId id="108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71115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08876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A43B56E0-1A7F-4531-B9C7-53EF25228F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10"/>
            <a:ext cx="9144000" cy="5143500"/>
          </a:xfrm>
        </p:spPr>
      </p:pic>
      <p:pic>
        <p:nvPicPr>
          <p:cNvPr id="10" name="Picture 9">
            <a:extLst>
              <a:ext uri="{FF2B5EF4-FFF2-40B4-BE49-F238E27FC236}">
                <a16:creationId xmlns:a16="http://schemas.microsoft.com/office/drawing/2014/main" id="{6E9AE8D1-68A9-4AA9-8937-6BEA5841F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240"/>
            <a:ext cx="1066800" cy="1066800"/>
          </a:xfrm>
          <a:prstGeom prst="rect">
            <a:avLst/>
          </a:prstGeom>
        </p:spPr>
      </p:pic>
      <p:sp>
        <p:nvSpPr>
          <p:cNvPr id="12" name="TextBox 11">
            <a:extLst>
              <a:ext uri="{FF2B5EF4-FFF2-40B4-BE49-F238E27FC236}">
                <a16:creationId xmlns:a16="http://schemas.microsoft.com/office/drawing/2014/main" id="{A19458A4-4020-44A9-B549-272B1ECC7662}"/>
              </a:ext>
            </a:extLst>
          </p:cNvPr>
          <p:cNvSpPr txBox="1"/>
          <p:nvPr/>
        </p:nvSpPr>
        <p:spPr>
          <a:xfrm>
            <a:off x="2667000" y="111384"/>
            <a:ext cx="64770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XVI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A43B56E0-1A7F-4531-B9C7-53EF25228F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10"/>
            <a:ext cx="9144000" cy="5143500"/>
          </a:xfrm>
        </p:spPr>
      </p:pic>
      <p:pic>
        <p:nvPicPr>
          <p:cNvPr id="10" name="Picture 9">
            <a:extLst>
              <a:ext uri="{FF2B5EF4-FFF2-40B4-BE49-F238E27FC236}">
                <a16:creationId xmlns:a16="http://schemas.microsoft.com/office/drawing/2014/main" id="{6E9AE8D1-68A9-4AA9-8937-6BEA5841F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240"/>
            <a:ext cx="1066800" cy="1066800"/>
          </a:xfrm>
          <a:prstGeom prst="rect">
            <a:avLst/>
          </a:prstGeom>
        </p:spPr>
      </p:pic>
      <p:sp>
        <p:nvSpPr>
          <p:cNvPr id="12" name="TextBox 11">
            <a:extLst>
              <a:ext uri="{FF2B5EF4-FFF2-40B4-BE49-F238E27FC236}">
                <a16:creationId xmlns:a16="http://schemas.microsoft.com/office/drawing/2014/main" id="{A19458A4-4020-44A9-B549-272B1ECC7662}"/>
              </a:ext>
            </a:extLst>
          </p:cNvPr>
          <p:cNvSpPr txBox="1"/>
          <p:nvPr/>
        </p:nvSpPr>
        <p:spPr>
          <a:xfrm>
            <a:off x="2667000" y="111384"/>
            <a:ext cx="64770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XVI THƯỜNG NIÊN C</a:t>
            </a:r>
            <a:endParaRPr lang="en-US" sz="2800" b="1" dirty="0">
              <a:solidFill>
                <a:srgbClr val="FFFF00"/>
              </a:solidFill>
            </a:endParaRPr>
          </a:p>
        </p:txBody>
      </p:sp>
    </p:spTree>
    <p:extLst>
      <p:ext uri="{BB962C8B-B14F-4D97-AF65-F5344CB8AC3E}">
        <p14:creationId xmlns:p14="http://schemas.microsoft.com/office/powerpoint/2010/main" val="4102562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276599"/>
          </a:xfrm>
        </p:spPr>
        <p:txBody>
          <a:bodyPr>
            <a:normAutofit fontScale="90000"/>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cùng</a:t>
            </a:r>
            <a:r>
              <a:rPr lang="en-US" b="1" i="0" dirty="0">
                <a:solidFill>
                  <a:schemeClr val="bg1"/>
                </a:solidFill>
                <a:effectLst/>
                <a:latin typeface="Arial" panose="020B0604020202020204" pitchFamily="34" charset="0"/>
              </a:rPr>
              <a:t> Maria </a:t>
            </a:r>
            <a:r>
              <a:rPr lang="en-US" b="1" i="0" dirty="0" err="1">
                <a:solidFill>
                  <a:schemeClr val="bg1"/>
                </a:solidFill>
                <a:effectLst/>
                <a:latin typeface="Arial" panose="020B0604020202020204" pitchFamily="34" charset="0"/>
              </a:rPr>
              <a:t>Mađalêna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rằng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báo</a:t>
            </a:r>
            <a:r>
              <a:rPr lang="en-US" b="1" i="0" dirty="0">
                <a:solidFill>
                  <a:schemeClr val="bg1"/>
                </a:solidFill>
                <a:effectLst/>
                <a:latin typeface="Arial" panose="020B0604020202020204" pitchFamily="34" charset="0"/>
              </a:rPr>
              <a:t> tin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em</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bảo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rằng</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lên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cùng</a:t>
            </a:r>
            <a:r>
              <a:rPr lang="en-US" b="1" i="0" dirty="0">
                <a:solidFill>
                  <a:schemeClr val="bg1"/>
                </a:solidFill>
                <a:effectLst/>
                <a:latin typeface="Arial" panose="020B0604020202020204" pitchFamily="34" charset="0"/>
              </a:rPr>
              <a:t> Cha Ta, </a:t>
            </a:r>
            <a:r>
              <a:rPr lang="en-US" b="1" i="0" dirty="0" err="1">
                <a:solidFill>
                  <a:schemeClr val="bg1"/>
                </a:solidFill>
                <a:effectLst/>
                <a:latin typeface="Arial" panose="020B0604020202020204" pitchFamily="34" charset="0"/>
              </a:rPr>
              <a:t>cũng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Cha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lên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cũng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con.</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Dc 3, 1-4a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9037"/>
            <a:ext cx="4800600" cy="2797314"/>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769441"/>
          </a:xfrm>
          <a:prstGeom prst="rect">
            <a:avLst/>
          </a:prstGeom>
          <a:noFill/>
        </p:spPr>
        <p:txBody>
          <a:bodyPr wrap="square">
            <a:spAutoFit/>
          </a:bodyPr>
          <a:lstStyle/>
          <a:p>
            <a:pPr algn="just"/>
            <a:r>
              <a:rPr lang="vi-VN" sz="4400" b="1" i="1" dirty="0">
                <a:solidFill>
                  <a:schemeClr val="bg1"/>
                </a:solidFill>
                <a:effectLst/>
                <a:latin typeface="Arial" panose="020B0604020202020204" pitchFamily="34" charset="0"/>
              </a:rPr>
              <a:t>“Tôi đã gặp người tôi yêu”.</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73380" y="1581150"/>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Diễm</a:t>
            </a:r>
            <a:r>
              <a:rPr lang="en-US" sz="4000" b="0" i="0" dirty="0">
                <a:solidFill>
                  <a:schemeClr val="bg1"/>
                </a:solidFill>
                <a:effectLst/>
                <a:latin typeface="Arial" panose="020B0604020202020204" pitchFamily="34" charset="0"/>
              </a:rPr>
              <a:t> Ca</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linh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con khao </a:t>
            </a:r>
            <a:r>
              <a:rPr lang="en-US" b="1" i="0" dirty="0" err="1">
                <a:solidFill>
                  <a:schemeClr val="bg1"/>
                </a:solidFill>
                <a:effectLst/>
                <a:latin typeface="Arial" panose="020B0604020202020204" pitchFamily="34" charset="0"/>
              </a:rPr>
              <a:t>khát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790700" y="1276350"/>
            <a:ext cx="55626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62, 2. 3-4. 5-6. 8-9</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Hỡi Maria, hãy nói cho chúng tôi biết bà đã thấy gì trên đường? -Tôi đã thấy mộ của Ðức Kitô hằng sống và vinh quang của Ðấng sống lại.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A43B56E0-1A7F-4531-B9C7-53EF25228F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10"/>
            <a:ext cx="9144000" cy="5143500"/>
          </a:xfrm>
        </p:spPr>
      </p:pic>
      <p:pic>
        <p:nvPicPr>
          <p:cNvPr id="10" name="Picture 9">
            <a:extLst>
              <a:ext uri="{FF2B5EF4-FFF2-40B4-BE49-F238E27FC236}">
                <a16:creationId xmlns:a16="http://schemas.microsoft.com/office/drawing/2014/main" id="{6E9AE8D1-68A9-4AA9-8937-6BEA5841F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240"/>
            <a:ext cx="1066800" cy="1066800"/>
          </a:xfrm>
          <a:prstGeom prst="rect">
            <a:avLst/>
          </a:prstGeom>
        </p:spPr>
      </p:pic>
      <p:sp>
        <p:nvSpPr>
          <p:cNvPr id="12" name="TextBox 11">
            <a:extLst>
              <a:ext uri="{FF2B5EF4-FFF2-40B4-BE49-F238E27FC236}">
                <a16:creationId xmlns:a16="http://schemas.microsoft.com/office/drawing/2014/main" id="{A19458A4-4020-44A9-B549-272B1ECC7662}"/>
              </a:ext>
            </a:extLst>
          </p:cNvPr>
          <p:cNvSpPr txBox="1"/>
          <p:nvPr/>
        </p:nvSpPr>
        <p:spPr>
          <a:xfrm>
            <a:off x="4648200" y="2419350"/>
            <a:ext cx="4572000" cy="523220"/>
          </a:xfrm>
          <a:prstGeom prst="rect">
            <a:avLst/>
          </a:prstGeom>
          <a:noFill/>
        </p:spPr>
        <p:txBody>
          <a:bodyPr wrap="square">
            <a:spAutoFit/>
          </a:bodyPr>
          <a:lstStyle/>
          <a:p>
            <a:r>
              <a:rPr lang="nb-NO" sz="2800" b="1" i="0" dirty="0">
                <a:solidFill>
                  <a:srgbClr val="FFFF00"/>
                </a:solidFill>
                <a:effectLst/>
                <a:latin typeface="Arial" panose="020B0604020202020204" pitchFamily="34" charset="0"/>
              </a:rPr>
              <a:t>Phúc Âm: Ga 20, 1. 11-18</a:t>
            </a:r>
            <a:endParaRPr lang="en-US" sz="2800" b="1" dirty="0">
              <a:solidFill>
                <a:srgbClr val="FFFF00"/>
              </a:solidFill>
            </a:endParaRPr>
          </a:p>
        </p:txBody>
      </p:sp>
    </p:spTree>
    <p:extLst>
      <p:ext uri="{BB962C8B-B14F-4D97-AF65-F5344CB8AC3E}">
        <p14:creationId xmlns:p14="http://schemas.microsoft.com/office/powerpoint/2010/main" val="3107455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71550"/>
            <a:ext cx="8382000" cy="3619499"/>
          </a:xfrm>
        </p:spPr>
        <p:txBody>
          <a:bodyPr>
            <a:noAutofit/>
          </a:bodyPr>
          <a:lstStyle/>
          <a:p>
            <a:pPr algn="just"/>
            <a:r>
              <a:rPr lang="en-US" b="1" i="0" dirty="0" err="1">
                <a:solidFill>
                  <a:schemeClr val="bg1"/>
                </a:solidFill>
                <a:effectLst/>
                <a:latin typeface="Arial" panose="020B0604020202020204" pitchFamily="34" charset="0"/>
              </a:rPr>
              <a:t>Tình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yêu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Kitô</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bách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ai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còn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chính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mình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nữa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họ</a:t>
            </a:r>
            <a:r>
              <a:rPr lang="en-US" b="1" i="0" dirty="0">
                <a:solidFill>
                  <a:schemeClr val="bg1"/>
                </a:solidFill>
                <a:effectLst/>
                <a:latin typeface="Arial" panose="020B0604020202020204" pitchFamily="34" charset="0"/>
              </a:rPr>
              <a:t>.</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212</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phán cùng Maria Mađalêna rằng: Hãy đi báo tin cho các anh em Ta và bảo họ rằng: Ta lên cùng Cha Ta, cũng là Cha các con, lên cùng Thiên Chúa Ta, cũng là Thiên Chúa các con.</vt:lpstr>
      <vt:lpstr>PowerPoint Presentation</vt:lpstr>
      <vt:lpstr>Ðáp:  Lạy Chúa là Thiên Chúa con, linh hồn con khao khát Chúa</vt:lpstr>
      <vt:lpstr>Alleluia, alleluia! – Hỡi Maria, hãy nói cho chúng tôi biết bà đã thấy gì trên đường? -Tôi đã thấy mộ của Ðức Kitô hằng sống và vinh quang của Ðấng sống lại. –  Alleluia.</vt:lpstr>
      <vt:lpstr>PowerPoint Presentation</vt:lpstr>
      <vt:lpstr>PowerPoint Presentation</vt:lpstr>
      <vt:lpstr>Tình yêu Đức Kitô thúc bách chúng ta, để những ai đang sống, thì không còn sống cho chính mình nữa, mà là sống cho Đấng đã chết và sống lại vì họ.</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157</cp:revision>
  <dcterms:created xsi:type="dcterms:W3CDTF">2021-12-05T01:20:54Z</dcterms:created>
  <dcterms:modified xsi:type="dcterms:W3CDTF">2025-07-10T05:06:14Z</dcterms:modified>
</cp:coreProperties>
</file>