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90" r:id="rId11"/>
    <p:sldId id="1046" r:id="rId12"/>
    <p:sldId id="346" r:id="rId13"/>
    <p:sldId id="445" r:id="rId14"/>
    <p:sldId id="1091"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6810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83328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C13A08AC-100C-47AB-A97A-C29F7B2C2D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3" y="0"/>
            <a:ext cx="9144000" cy="5143500"/>
          </a:xfrm>
        </p:spPr>
      </p:pic>
      <p:sp>
        <p:nvSpPr>
          <p:cNvPr id="10" name="TextBox 9">
            <a:extLst>
              <a:ext uri="{FF2B5EF4-FFF2-40B4-BE49-F238E27FC236}">
                <a16:creationId xmlns:a16="http://schemas.microsoft.com/office/drawing/2014/main" id="{D0F3B04F-7C4F-416A-BE59-1E75A39AAE04}"/>
              </a:ext>
            </a:extLst>
          </p:cNvPr>
          <p:cNvSpPr txBox="1"/>
          <p:nvPr/>
        </p:nvSpPr>
        <p:spPr>
          <a:xfrm>
            <a:off x="1447800"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XX THƯỜNG NIÊN C</a:t>
            </a:r>
            <a:endParaRPr lang="en-US" sz="2800" b="1" dirty="0">
              <a:solidFill>
                <a:srgbClr val="FFFF00"/>
              </a:solidFill>
            </a:endParaRPr>
          </a:p>
        </p:txBody>
      </p:sp>
      <p:pic>
        <p:nvPicPr>
          <p:cNvPr id="11" name="Picture 10">
            <a:extLst>
              <a:ext uri="{FF2B5EF4-FFF2-40B4-BE49-F238E27FC236}">
                <a16:creationId xmlns:a16="http://schemas.microsoft.com/office/drawing/2014/main" id="{2B9A040D-05EE-4557-BB28-3FCA321F4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1204"/>
            <a:ext cx="990600" cy="9906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C13A08AC-100C-47AB-A97A-C29F7B2C2D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3" y="0"/>
            <a:ext cx="9144000" cy="5143500"/>
          </a:xfrm>
        </p:spPr>
      </p:pic>
      <p:sp>
        <p:nvSpPr>
          <p:cNvPr id="10" name="TextBox 9">
            <a:extLst>
              <a:ext uri="{FF2B5EF4-FFF2-40B4-BE49-F238E27FC236}">
                <a16:creationId xmlns:a16="http://schemas.microsoft.com/office/drawing/2014/main" id="{D0F3B04F-7C4F-416A-BE59-1E75A39AAE04}"/>
              </a:ext>
            </a:extLst>
          </p:cNvPr>
          <p:cNvSpPr txBox="1"/>
          <p:nvPr/>
        </p:nvSpPr>
        <p:spPr>
          <a:xfrm>
            <a:off x="1447800" y="31813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BA TUẦN XX THƯỜNG NIÊN C</a:t>
            </a:r>
            <a:endParaRPr lang="en-US" sz="2800" b="1" dirty="0">
              <a:solidFill>
                <a:srgbClr val="FFFF00"/>
              </a:solidFill>
            </a:endParaRPr>
          </a:p>
        </p:txBody>
      </p:sp>
      <p:pic>
        <p:nvPicPr>
          <p:cNvPr id="11" name="Picture 10">
            <a:extLst>
              <a:ext uri="{FF2B5EF4-FFF2-40B4-BE49-F238E27FC236}">
                <a16:creationId xmlns:a16="http://schemas.microsoft.com/office/drawing/2014/main" id="{2B9A040D-05EE-4557-BB28-3FCA321F4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1204"/>
            <a:ext cx="990600" cy="990600"/>
          </a:xfrm>
          <a:prstGeom prst="rect">
            <a:avLst/>
          </a:prstGeom>
        </p:spPr>
      </p:pic>
    </p:spTree>
    <p:extLst>
      <p:ext uri="{BB962C8B-B14F-4D97-AF65-F5344CB8AC3E}">
        <p14:creationId xmlns:p14="http://schemas.microsoft.com/office/powerpoint/2010/main" val="3637170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 y="1047750"/>
            <a:ext cx="8801100" cy="3276599"/>
          </a:xfrm>
        </p:spPr>
        <p:txBody>
          <a:bodyPr>
            <a:normAutofit fontScale="90000"/>
          </a:bodyPr>
          <a:lstStyle/>
          <a:p>
            <a:pPr algn="just"/>
            <a:r>
              <a:rPr lang="vi-VN" b="1" i="0" dirty="0">
                <a:solidFill>
                  <a:schemeClr val="bg1"/>
                </a:solidFill>
                <a:effectLst/>
                <a:latin typeface="Arial" panose="020B0604020202020204" pitchFamily="34" charset="0"/>
              </a:rPr>
              <a:t>Lạy Chúa là khiên thuẫn của chúng tôi, xin hãy trông xem, hãy nhìn tới dung mạo người được Chúa tấn phong. Thực một ngày sống trong hành lang nhà Chúa, đáng quí hơn ngàn ngày ở nơi đâu khác.</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74844"/>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Tl 6, 11-24a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09951"/>
            <a:ext cx="3581400" cy="202037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938992"/>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“Hỡi Giêđêon, hãy đi giải thoát Israel: ngươi biết Ta thương xót ngươi”.</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66700" y="2669977"/>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Thủ</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Lãnh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9202"/>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Chúa phán bảo về sự bình an cho dân tộc Người </a:t>
            </a:r>
            <a:br>
              <a:rPr lang="en-US" b="1" i="0" dirty="0">
                <a:solidFill>
                  <a:schemeClr val="bg1"/>
                </a:solidFill>
                <a:effectLst/>
                <a:latin typeface="Arial" panose="020B0604020202020204" pitchFamily="34" charset="0"/>
              </a:rPr>
            </a:br>
            <a:r>
              <a:rPr lang="vi-VN" b="1" i="0" dirty="0">
                <a:solidFill>
                  <a:schemeClr val="bg1"/>
                </a:solidFill>
                <a:effectLst/>
                <a:latin typeface="Arial" panose="020B0604020202020204" pitchFamily="34" charset="0"/>
              </a:rPr>
              <a:t>(x. c. 9).</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2209800" y="1078114"/>
            <a:ext cx="4876800" cy="646331"/>
          </a:xfrm>
          <a:prstGeom prst="rect">
            <a:avLst/>
          </a:prstGeom>
          <a:noFill/>
        </p:spPr>
        <p:txBody>
          <a:bodyPr wrap="square" rtlCol="0">
            <a:spAutoFit/>
          </a:bodyPr>
          <a:lstStyle/>
          <a:p>
            <a:r>
              <a:rPr lang="en-US" sz="3600" b="0" i="0" dirty="0">
                <a:solidFill>
                  <a:schemeClr val="bg1"/>
                </a:solidFill>
                <a:effectLst/>
                <a:latin typeface="Arial" panose="020B0604020202020204" pitchFamily="34" charset="0"/>
              </a:rPr>
              <a:t>Tv 84, 9. 11-12. 13-14</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0"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nghiêng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lòng</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theo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răn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bảo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rộng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tay</a:t>
            </a:r>
            <a:r>
              <a:rPr lang="en-US" b="1" i="0" dirty="0">
                <a:solidFill>
                  <a:schemeClr val="bg1"/>
                </a:solidFill>
                <a:effectLst/>
                <a:latin typeface="Arial" panose="020B0604020202020204" pitchFamily="34" charset="0"/>
              </a:rPr>
              <a:t> ban </a:t>
            </a:r>
            <a:r>
              <a:rPr lang="en-US" b="1" i="0" dirty="0" err="1">
                <a:solidFill>
                  <a:schemeClr val="bg1"/>
                </a:solidFill>
                <a:effectLst/>
                <a:latin typeface="Arial" panose="020B0604020202020204" pitchFamily="34" charset="0"/>
              </a:rPr>
              <a:t>luật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con.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C13A08AC-100C-47AB-A97A-C29F7B2C2D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3" y="0"/>
            <a:ext cx="9144000" cy="5143500"/>
          </a:xfrm>
        </p:spPr>
      </p:pic>
      <p:sp>
        <p:nvSpPr>
          <p:cNvPr id="10" name="TextBox 9">
            <a:extLst>
              <a:ext uri="{FF2B5EF4-FFF2-40B4-BE49-F238E27FC236}">
                <a16:creationId xmlns:a16="http://schemas.microsoft.com/office/drawing/2014/main" id="{D0F3B04F-7C4F-416A-BE59-1E75A39AAE04}"/>
              </a:ext>
            </a:extLst>
          </p:cNvPr>
          <p:cNvSpPr txBox="1"/>
          <p:nvPr/>
        </p:nvSpPr>
        <p:spPr>
          <a:xfrm>
            <a:off x="4191000" y="3181350"/>
            <a:ext cx="42672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19, 23-30</a:t>
            </a:r>
            <a:endParaRPr lang="en-US" sz="2800" b="1" dirty="0">
              <a:solidFill>
                <a:srgbClr val="FFFF00"/>
              </a:solidFill>
            </a:endParaRPr>
          </a:p>
        </p:txBody>
      </p:sp>
      <p:pic>
        <p:nvPicPr>
          <p:cNvPr id="11" name="Picture 10">
            <a:extLst>
              <a:ext uri="{FF2B5EF4-FFF2-40B4-BE49-F238E27FC236}">
                <a16:creationId xmlns:a16="http://schemas.microsoft.com/office/drawing/2014/main" id="{2B9A040D-05EE-4557-BB28-3FCA321F4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1204"/>
            <a:ext cx="990600" cy="990600"/>
          </a:xfrm>
          <a:prstGeom prst="rect">
            <a:avLst/>
          </a:prstGeom>
        </p:spPr>
      </p:pic>
    </p:spTree>
    <p:extLst>
      <p:ext uri="{BB962C8B-B14F-4D97-AF65-F5344CB8AC3E}">
        <p14:creationId xmlns:p14="http://schemas.microsoft.com/office/powerpoint/2010/main" val="3755618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Chúa rộng lượng từ bi, và Chúa rất giàu ơn cứu độ.</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590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190</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là khiên thuẫn của chúng tôi, xin hãy trông xem, hãy nhìn tới dung mạo người được Chúa tấn phong. Thực một ngày sống trong hành lang nhà Chúa, đáng quí hơn ngàn ngày ở nơi đâu khác.</vt:lpstr>
      <vt:lpstr>PowerPoint Presentation</vt:lpstr>
      <vt:lpstr>Ðáp:  Chúa phán bảo về sự bình an cho dân tộc Người  (x. c. 9).</vt:lpstr>
      <vt:lpstr>Alleluia, alleluia!  – Lạy Chúa, xin nghiêng lòng con theo lời Chúa răn bảo, và xin rộng tay ban luật pháp của Chúa cho con. –  Alleluia.</vt:lpstr>
      <vt:lpstr>PowerPoint Presentation</vt:lpstr>
      <vt:lpstr>PowerPoint Presentation</vt:lpstr>
      <vt:lpstr>Chúa rộng lượng từ bi, và Chúa rất giàu ơn cứu độ.</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163</cp:revision>
  <dcterms:created xsi:type="dcterms:W3CDTF">2021-12-05T01:20:54Z</dcterms:created>
  <dcterms:modified xsi:type="dcterms:W3CDTF">2025-08-04T00:44:42Z</dcterms:modified>
</cp:coreProperties>
</file>