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73" r:id="rId9"/>
    <p:sldId id="461" r:id="rId10"/>
    <p:sldId id="414" r:id="rId11"/>
    <p:sldId id="422" r:id="rId12"/>
    <p:sldId id="433" r:id="rId13"/>
    <p:sldId id="47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3 t5 PS">
            <a:extLst>
              <a:ext uri="{FF2B5EF4-FFF2-40B4-BE49-F238E27FC236}">
                <a16:creationId xmlns:a16="http://schemas.microsoft.com/office/drawing/2014/main" id="{A9F5AD93-E153-46C4-9143-8F727F40B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6D52B7-4531-4147-9952-50F439EC6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10" name="TextBox 9">
            <a:extLst>
              <a:ext uri="{FF2B5EF4-FFF2-40B4-BE49-F238E27FC236}">
                <a16:creationId xmlns:a16="http://schemas.microsoft.com/office/drawing/2014/main" id="{90162025-6B45-45C2-B28E-6CED18CAD1D9}"/>
              </a:ext>
            </a:extLst>
          </p:cNvPr>
          <p:cNvSpPr txBox="1"/>
          <p:nvPr/>
        </p:nvSpPr>
        <p:spPr>
          <a:xfrm>
            <a:off x="3505200" y="3257550"/>
            <a:ext cx="53340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Ba TUẦN V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3 t5 PS">
            <a:extLst>
              <a:ext uri="{FF2B5EF4-FFF2-40B4-BE49-F238E27FC236}">
                <a16:creationId xmlns:a16="http://schemas.microsoft.com/office/drawing/2014/main" id="{A9F5AD93-E153-46C4-9143-8F727F40B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6D52B7-4531-4147-9952-50F439EC6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10" name="TextBox 9">
            <a:extLst>
              <a:ext uri="{FF2B5EF4-FFF2-40B4-BE49-F238E27FC236}">
                <a16:creationId xmlns:a16="http://schemas.microsoft.com/office/drawing/2014/main" id="{90162025-6B45-45C2-B28E-6CED18CAD1D9}"/>
              </a:ext>
            </a:extLst>
          </p:cNvPr>
          <p:cNvSpPr txBox="1"/>
          <p:nvPr/>
        </p:nvSpPr>
        <p:spPr>
          <a:xfrm>
            <a:off x="3505200" y="3257550"/>
            <a:ext cx="53340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Ba TUẦN V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325545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791"/>
            <a:ext cx="9144000" cy="760559"/>
          </a:xfrm>
        </p:spPr>
        <p:txBody>
          <a:bodyPr>
            <a:normAutofit fontScale="90000"/>
          </a:bodyPr>
          <a:lstStyle/>
          <a:p>
            <a:r>
              <a:rPr lang="en-US" sz="6600" dirty="0">
                <a:solidFill>
                  <a:srgbClr val="C00000"/>
                </a:solidFill>
              </a:rPr>
              <a:t>Ca </a:t>
            </a:r>
            <a:r>
              <a:rPr lang="en-US" sz="6600" dirty="0" err="1">
                <a:solidFill>
                  <a:srgbClr val="C00000"/>
                </a:solidFill>
              </a:rPr>
              <a:t>Nhập</a:t>
            </a:r>
            <a:r>
              <a:rPr lang="en-US" sz="6600" dirty="0">
                <a:solidFill>
                  <a:srgbClr val="C00000"/>
                </a:solidFill>
              </a:rPr>
              <a:t> </a:t>
            </a:r>
            <a:r>
              <a:rPr lang="en-US" sz="6600" dirty="0" err="1">
                <a:solidFill>
                  <a:srgbClr val="C00000"/>
                </a:solidFill>
              </a:rPr>
              <a:t>Lễ</a:t>
            </a:r>
            <a:endParaRPr lang="en-US"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533400" y="895350"/>
            <a:ext cx="8267700" cy="4154984"/>
          </a:xfrm>
          <a:prstGeom prst="rect">
            <a:avLst/>
          </a:prstGeom>
          <a:noFill/>
        </p:spPr>
        <p:txBody>
          <a:bodyPr wrap="square" rtlCol="0">
            <a:spAutoFit/>
          </a:bodyPr>
          <a:lstStyle/>
          <a:p>
            <a:r>
              <a:rPr lang="vi-VN" sz="4400" i="0" dirty="0">
                <a:solidFill>
                  <a:srgbClr val="C00000"/>
                </a:solidFill>
                <a:effectLst/>
                <a:latin typeface="Arial" panose="020B0604020202020204" pitchFamily="34" charset="0"/>
              </a:rPr>
              <a:t>Hỡi tất cả những kẻ kính sợ Thiên Chúa, trẻ nhỏ và người lớn, hãy chúc tụng Chúa chúng ta, vì Người là sức mạnh, là phần rỗi, và là quyền năng Đức Kitô của Người – Alleluia.</a:t>
            </a:r>
            <a:endParaRPr lang="en-US" sz="44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6658"/>
            <a:ext cx="8991600" cy="2571750"/>
          </a:xfrm>
        </p:spPr>
        <p:txBody>
          <a:bodyPr>
            <a:normAutofit fontScale="90000"/>
          </a:bodyPr>
          <a:lstStyle/>
          <a:p>
            <a:pPr algn="l"/>
            <a:r>
              <a:rPr lang="en-US" sz="3600" dirty="0" err="1">
                <a:solidFill>
                  <a:srgbClr val="C00000"/>
                </a:solidFill>
              </a:rPr>
              <a:t>Bài</a:t>
            </a:r>
            <a:r>
              <a:rPr lang="en-US" sz="3600" dirty="0">
                <a:solidFill>
                  <a:srgbClr val="C00000"/>
                </a:solidFill>
              </a:rPr>
              <a:t> </a:t>
            </a:r>
            <a:r>
              <a:rPr lang="en-US" sz="3600" dirty="0" err="1">
                <a:solidFill>
                  <a:srgbClr val="C00000"/>
                </a:solidFill>
              </a:rPr>
              <a:t>đọc</a:t>
            </a:r>
            <a:r>
              <a:rPr lang="en-US" sz="3600" dirty="0">
                <a:solidFill>
                  <a:srgbClr val="C00000"/>
                </a:solidFill>
              </a:rPr>
              <a:t> 1.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14, 18-27</a:t>
            </a:r>
            <a:br>
              <a:rPr lang="en-US" sz="4000" dirty="0">
                <a:solidFill>
                  <a:srgbClr val="0070C0"/>
                </a:solidFill>
                <a:latin typeface="Arial" panose="020B0604020202020204" pitchFamily="34" charset="0"/>
                <a:cs typeface="Arial" panose="020B0604020202020204" pitchFamily="34" charset="0"/>
              </a:rPr>
            </a:br>
            <a:r>
              <a:rPr lang="en-US" sz="4000" b="1" i="0" dirty="0">
                <a:solidFill>
                  <a:srgbClr val="C00000"/>
                </a:solidFill>
                <a:effectLst/>
                <a:latin typeface="Arial" panose="020B0604020202020204" pitchFamily="34" charset="0"/>
              </a:rPr>
              <a:t>“</a:t>
            </a:r>
            <a:r>
              <a:rPr lang="en-US" sz="4000" b="1" i="1" dirty="0" err="1">
                <a:solidFill>
                  <a:srgbClr val="C00000"/>
                </a:solidFill>
                <a:effectLst/>
                <a:latin typeface="Arial" panose="020B0604020202020204" pitchFamily="34" charset="0"/>
              </a:rPr>
              <a:t>Các</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ngài</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thuật</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cho</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giáo</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đoàn</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nghe</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những</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gì</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Thiên</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Chúa</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đã</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làm</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với</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các</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ngài</a:t>
            </a:r>
            <a:r>
              <a:rPr lang="en-US" sz="4000" b="1" i="1" dirty="0">
                <a:solidFill>
                  <a:srgbClr val="C00000"/>
                </a:solidFill>
                <a:effectLst/>
                <a:latin typeface="Arial" panose="020B0604020202020204" pitchFamily="34" charset="0"/>
              </a:rPr>
              <a:t>”.</a:t>
            </a:r>
            <a:br>
              <a:rPr lang="en-US" sz="4000" b="1" i="1" dirty="0">
                <a:solidFill>
                  <a:srgbClr val="C00000"/>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13615"/>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600200" y="1504950"/>
            <a:ext cx="5695950" cy="646331"/>
          </a:xfrm>
          <a:prstGeom prst="rect">
            <a:avLst/>
          </a:prstGeom>
          <a:noFill/>
        </p:spPr>
        <p:txBody>
          <a:bodyPr wrap="square">
            <a:spAutoFit/>
          </a:bodyPr>
          <a:lstStyle/>
          <a:p>
            <a:r>
              <a:rPr lang="de-DE" sz="3600" b="0" i="0" dirty="0">
                <a:solidFill>
                  <a:srgbClr val="0070C0"/>
                </a:solidFill>
                <a:effectLst/>
                <a:latin typeface="Arial" panose="020B0604020202020204" pitchFamily="34" charset="0"/>
              </a:rPr>
              <a:t>Tv 144, 10-11. 12-13ab. 21</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838200" y="2209801"/>
            <a:ext cx="7467600" cy="2266949"/>
          </a:xfrm>
        </p:spPr>
        <p:txBody>
          <a:bodyPr>
            <a:normAutofit/>
          </a:bodyPr>
          <a:lstStyle/>
          <a:p>
            <a:pPr algn="just"/>
            <a:r>
              <a:rPr lang="vi-VN" b="1" i="0" dirty="0">
                <a:solidFill>
                  <a:srgbClr val="C00000"/>
                </a:solidFill>
                <a:effectLst/>
                <a:latin typeface="Arial" panose="020B0604020202020204" pitchFamily="34" charset="0"/>
              </a:rPr>
              <a:t>Ðáp: Lạy Chúa, các bạn hữu Chúa nhận biết vinh quang nước Chúa</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2057400" y="133350"/>
            <a:ext cx="52578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333333"/>
                </a:solidFill>
                <a:effectLst/>
                <a:latin typeface="Arial" panose="020B0604020202020204" pitchFamily="34" charset="0"/>
              </a:rPr>
              <a:t> </a:t>
            </a:r>
            <a:r>
              <a:rPr lang="en-US" sz="4000" b="0" i="0" dirty="0">
                <a:solidFill>
                  <a:srgbClr val="0070C0"/>
                </a:solidFill>
                <a:effectLst/>
                <a:latin typeface="Arial" panose="020B0604020202020204" pitchFamily="34" charset="0"/>
              </a:rPr>
              <a:t>Ga 16, 28</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en-US" b="1" i="0" dirty="0">
                <a:solidFill>
                  <a:srgbClr val="C00000"/>
                </a:solidFill>
                <a:effectLst/>
                <a:latin typeface="Arial" panose="020B0604020202020204" pitchFamily="34" charset="0"/>
              </a:rPr>
              <a:t>Alleluia, alleluia! – </a:t>
            </a:r>
            <a:r>
              <a:rPr lang="en-US" b="1" i="0" dirty="0" err="1">
                <a:solidFill>
                  <a:srgbClr val="C00000"/>
                </a:solidFill>
                <a:effectLst/>
                <a:latin typeface="Arial" panose="020B0604020202020204" pitchFamily="34" charset="0"/>
              </a:rPr>
              <a:t>Thầy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bởi</a:t>
            </a:r>
            <a:r>
              <a:rPr lang="en-US" b="1" i="0" dirty="0">
                <a:solidFill>
                  <a:srgbClr val="C00000"/>
                </a:solidFill>
                <a:effectLst/>
                <a:latin typeface="Arial" panose="020B0604020202020204" pitchFamily="34" charset="0"/>
              </a:rPr>
              <a:t> Cha </a:t>
            </a:r>
            <a:r>
              <a:rPr lang="en-US" b="1" i="0" dirty="0" err="1">
                <a:solidFill>
                  <a:srgbClr val="C00000"/>
                </a:solidFill>
                <a:effectLst/>
                <a:latin typeface="Arial" panose="020B0604020202020204" pitchFamily="34" charset="0"/>
              </a:rPr>
              <a:t>mà</a:t>
            </a:r>
            <a:r>
              <a:rPr lang="en-US" b="1" i="0" dirty="0">
                <a:solidFill>
                  <a:srgbClr val="C00000"/>
                </a:solidFill>
                <a:effectLst/>
                <a:latin typeface="Arial" panose="020B0604020202020204" pitchFamily="34" charset="0"/>
              </a:rPr>
              <a:t> ra, </a:t>
            </a:r>
            <a:r>
              <a:rPr lang="en-US" b="1" i="0" dirty="0" err="1">
                <a:solidFill>
                  <a:srgbClr val="C00000"/>
                </a:solidFill>
                <a:effectLst/>
                <a:latin typeface="Arial" panose="020B0604020202020204" pitchFamily="34" charset="0"/>
              </a:rPr>
              <a:t>và</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đã</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đến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trong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thế</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gian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bây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giờ</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Thầy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lại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bỏ</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thế</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gian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mà</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về</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cùng</a:t>
            </a:r>
            <a:r>
              <a:rPr lang="en-US" b="1" i="0" dirty="0">
                <a:solidFill>
                  <a:srgbClr val="C00000"/>
                </a:solidFill>
                <a:effectLst/>
                <a:latin typeface="Arial" panose="020B0604020202020204" pitchFamily="34" charset="0"/>
              </a:rPr>
              <a:t> Cha.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3 t5 PS">
            <a:extLst>
              <a:ext uri="{FF2B5EF4-FFF2-40B4-BE49-F238E27FC236}">
                <a16:creationId xmlns:a16="http://schemas.microsoft.com/office/drawing/2014/main" id="{A9F5AD93-E153-46C4-9143-8F727F40B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6D52B7-4531-4147-9952-50F439EC6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10" name="TextBox 9">
            <a:extLst>
              <a:ext uri="{FF2B5EF4-FFF2-40B4-BE49-F238E27FC236}">
                <a16:creationId xmlns:a16="http://schemas.microsoft.com/office/drawing/2014/main" id="{90162025-6B45-45C2-B28E-6CED18CAD1D9}"/>
              </a:ext>
            </a:extLst>
          </p:cNvPr>
          <p:cNvSpPr txBox="1"/>
          <p:nvPr/>
        </p:nvSpPr>
        <p:spPr>
          <a:xfrm>
            <a:off x="3505200" y="3028950"/>
            <a:ext cx="5334000" cy="523220"/>
          </a:xfrm>
          <a:prstGeom prst="rect">
            <a:avLst/>
          </a:prstGeom>
          <a:noFill/>
        </p:spPr>
        <p:txBody>
          <a:bodyPr wrap="square">
            <a:spAutoFit/>
          </a:bodyPr>
          <a:lstStyle/>
          <a:p>
            <a:pPr algn="l"/>
            <a:r>
              <a:rPr lang="pt-BR" sz="2800" b="1" i="0" dirty="0">
                <a:solidFill>
                  <a:srgbClr val="0070C0"/>
                </a:solidFill>
                <a:effectLst/>
                <a:latin typeface="Arial" panose="020B0604020202020204" pitchFamily="34" charset="0"/>
              </a:rPr>
              <a:t>Phúc Âm: Ga 14, 27-31a</a:t>
            </a:r>
            <a:endParaRPr lang="en-US" sz="2800" b="1" i="0" dirty="0">
              <a:solidFill>
                <a:srgbClr val="0070C0"/>
              </a:solidFill>
              <a:effectLst/>
              <a:latin typeface="Helvetica Neue"/>
            </a:endParaRPr>
          </a:p>
        </p:txBody>
      </p:sp>
    </p:spTree>
    <p:extLst>
      <p:ext uri="{BB962C8B-B14F-4D97-AF65-F5344CB8AC3E}">
        <p14:creationId xmlns:p14="http://schemas.microsoft.com/office/powerpoint/2010/main" val="238001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8150"/>
            <a:ext cx="9144000" cy="1123950"/>
          </a:xfrm>
        </p:spPr>
        <p:txBody>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533400" y="1504950"/>
            <a:ext cx="8458200" cy="2800767"/>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Nếu chúng ta đã chết với Đức Kitô, chúng ta tin rằng chúng ta cũng sẽ cùng sống với Người – Alleluia.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203</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14, 18-27 “Các ngài thuật cho giáo đoàn nghe những gì Thiên Chúa đã làm với các ngài”. Bài trích sách Công vụ Tông Đồ.</vt:lpstr>
      <vt:lpstr>Ðáp: Lạy Chúa, các bạn hữu Chúa nhận biết vinh quang nước Chúa</vt:lpstr>
      <vt:lpstr>Alleluia, alleluia! – Thầy bởi Cha mà ra, và đã đến trong thế gian, bây giờ Thầy lại bỏ thế gian mà về cùng Cha.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22</cp:revision>
  <dcterms:created xsi:type="dcterms:W3CDTF">2025-03-12T05:53:40Z</dcterms:created>
  <dcterms:modified xsi:type="dcterms:W3CDTF">2025-05-15T21:57:17Z</dcterms:modified>
</cp:coreProperties>
</file>