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5" r:id="rId7"/>
    <p:sldId id="278" r:id="rId8"/>
    <p:sldId id="282" r:id="rId9"/>
    <p:sldId id="283" r:id="rId10"/>
    <p:sldId id="30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AF1112-65D4-4856-AF04-8EE4B6810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7" name="TextBox 6">
            <a:extLst>
              <a:ext uri="{FF2B5EF4-FFF2-40B4-BE49-F238E27FC236}">
                <a16:creationId xmlns:a16="http://schemas.microsoft.com/office/drawing/2014/main" id="{ADCC7D8B-AB2C-4061-B8A3-E1DF0570323E}"/>
              </a:ext>
            </a:extLst>
          </p:cNvPr>
          <p:cNvSpPr txBox="1"/>
          <p:nvPr/>
        </p:nvSpPr>
        <p:spPr>
          <a:xfrm>
            <a:off x="1319002" y="3231008"/>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2DB8427C-DFF2-46FC-9028-549BC39E09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AF1112-65D4-4856-AF04-8EE4B6810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7" name="TextBox 6">
            <a:extLst>
              <a:ext uri="{FF2B5EF4-FFF2-40B4-BE49-F238E27FC236}">
                <a16:creationId xmlns:a16="http://schemas.microsoft.com/office/drawing/2014/main" id="{ADCC7D8B-AB2C-4061-B8A3-E1DF0570323E}"/>
              </a:ext>
            </a:extLst>
          </p:cNvPr>
          <p:cNvSpPr txBox="1"/>
          <p:nvPr/>
        </p:nvSpPr>
        <p:spPr>
          <a:xfrm>
            <a:off x="1319002" y="3231008"/>
            <a:ext cx="6505996" cy="523220"/>
          </a:xfrm>
          <a:prstGeom prst="rect">
            <a:avLst/>
          </a:prstGeom>
          <a:noFill/>
        </p:spPr>
        <p:txBody>
          <a:bodyPr wrap="square">
            <a:spAutoFit/>
          </a:bodyPr>
          <a:lstStyle/>
          <a:p>
            <a:pPr algn="ctr"/>
            <a:r>
              <a:rPr lang="en-US" sz="2800" b="1" i="0">
                <a:solidFill>
                  <a:srgbClr val="FFFF00"/>
                </a:solidFill>
                <a:effectLst/>
                <a:latin typeface="Arial" panose="020B0604020202020204" pitchFamily="34" charset="0"/>
              </a:rPr>
              <a:t>THỨ BA </a:t>
            </a:r>
            <a:r>
              <a:rPr lang="en-US" sz="2800" b="1" i="0" dirty="0">
                <a:solidFill>
                  <a:srgbClr val="FFFF00"/>
                </a:solidFill>
                <a:effectLst/>
                <a:latin typeface="Arial" panose="020B0604020202020204" pitchFamily="34" charset="0"/>
              </a:rPr>
              <a:t>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2DB8427C-DFF2-46FC-9028-549BC39E09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1995665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8" y="859764"/>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Chúng</a:t>
            </a:r>
            <a:r>
              <a:rPr lang="en-US" sz="4400" b="1" i="1" dirty="0">
                <a:solidFill>
                  <a:schemeClr val="bg1"/>
                </a:solidFill>
                <a:effectLst/>
                <a:latin typeface="Arial" panose="020B0604020202020204" pitchFamily="34" charset="0"/>
              </a:rPr>
              <a:t> ta </a:t>
            </a:r>
            <a:r>
              <a:rPr lang="en-US" sz="4400" b="1" i="1" dirty="0" err="1">
                <a:solidFill>
                  <a:schemeClr val="bg1"/>
                </a:solidFill>
                <a:effectLst/>
                <a:latin typeface="Arial" panose="020B0604020202020204" pitchFamily="34" charset="0"/>
              </a:rPr>
              <a:t>mong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đợi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trời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mới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đất</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mới</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Pr</a:t>
            </a:r>
            <a:r>
              <a:rPr lang="en-US" sz="4000" b="0" i="0" dirty="0">
                <a:solidFill>
                  <a:schemeClr val="bg1"/>
                </a:solidFill>
                <a:effectLst/>
                <a:latin typeface="Arial" panose="020B0604020202020204" pitchFamily="34" charset="0"/>
              </a:rPr>
              <a:t> 3, 12-15a. 17-18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2306314"/>
            <a:ext cx="8892482" cy="1323439"/>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thư</a:t>
            </a:r>
            <a:r>
              <a:rPr lang="en-US" sz="4000" b="0" i="0" dirty="0">
                <a:solidFill>
                  <a:schemeClr val="bg1"/>
                </a:solidFill>
                <a:effectLst/>
                <a:latin typeface="Arial" panose="020B0604020202020204" pitchFamily="34" charset="0"/>
              </a:rPr>
              <a:t> </a:t>
            </a:r>
            <a:r>
              <a:rPr lang="vi-VN" sz="4000" b="0" i="0" dirty="0">
                <a:solidFill>
                  <a:schemeClr val="bg1"/>
                </a:solidFill>
                <a:effectLst/>
                <a:latin typeface="Arial" panose="020B0604020202020204" pitchFamily="34" charset="0"/>
              </a:rPr>
              <a:t>thứ hai của</a:t>
            </a:r>
            <a:endParaRPr lang="en-US" sz="4000" b="0" i="0" dirty="0">
              <a:solidFill>
                <a:schemeClr val="bg1"/>
              </a:solidFill>
              <a:effectLst/>
              <a:latin typeface="Arial" panose="020B0604020202020204" pitchFamily="34" charset="0"/>
            </a:endParaRPr>
          </a:p>
          <a:p>
            <a:r>
              <a:rPr lang="vi-VN" sz="4000" b="0" i="0" dirty="0">
                <a:solidFill>
                  <a:schemeClr val="bg1"/>
                </a:solidFill>
                <a:effectLst/>
                <a:latin typeface="Arial" panose="020B0604020202020204" pitchFamily="34" charset="0"/>
              </a:rPr>
              <a:t> Thánh Phêrô Tông đồ.</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7897" y="2571750"/>
            <a:ext cx="3700344" cy="1995561"/>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dirty="0" err="1">
                <a:solidFill>
                  <a:schemeClr val="bg1"/>
                </a:solidFill>
                <a:latin typeface="Arial" panose="020B0604020202020204" pitchFamily="34" charset="0"/>
              </a:rPr>
              <a:t>Đáp</a:t>
            </a:r>
            <a:r>
              <a:rPr lang="en-US" sz="4400" b="1" dirty="0">
                <a:solidFill>
                  <a:schemeClr val="bg1"/>
                </a:solidFill>
                <a:latin typeface="Arial" panose="020B0604020202020204" pitchFamily="34" charset="0"/>
              </a:rPr>
              <a:t>: </a:t>
            </a:r>
            <a:r>
              <a:rPr lang="en-US" sz="4400" b="1" i="0" dirty="0" err="1">
                <a:solidFill>
                  <a:schemeClr val="bg1"/>
                </a:solidFill>
                <a:effectLst/>
                <a:latin typeface="Arial" panose="020B0604020202020204" pitchFamily="34" charset="0"/>
              </a:rPr>
              <a:t>Thân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chỗ</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chúng</a:t>
            </a:r>
            <a:r>
              <a:rPr lang="en-US" sz="4400" b="1" i="0" dirty="0">
                <a:solidFill>
                  <a:schemeClr val="bg1"/>
                </a:solidFill>
                <a:effectLst/>
                <a:latin typeface="Arial" panose="020B0604020202020204" pitchFamily="34" charset="0"/>
              </a:rPr>
              <a:t> con dung </a:t>
            </a:r>
            <a:r>
              <a:rPr lang="en-US" sz="4400" b="1" i="0" dirty="0" err="1">
                <a:solidFill>
                  <a:schemeClr val="bg1"/>
                </a:solidFill>
                <a:effectLst/>
                <a:latin typeface="Arial" panose="020B0604020202020204" pitchFamily="34" charset="0"/>
              </a:rPr>
              <a:t>thân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từ</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nọ</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trải</a:t>
            </a:r>
            <a:r>
              <a:rPr lang="en-US" sz="4400" b="1" i="0" dirty="0">
                <a:solidFill>
                  <a:schemeClr val="bg1"/>
                </a:solidFill>
                <a:effectLst/>
                <a:latin typeface="Arial" panose="020B0604020202020204" pitchFamily="34" charset="0"/>
              </a:rPr>
              <a:t> qua </a:t>
            </a:r>
            <a:r>
              <a:rPr lang="en-US" sz="4400" b="1" i="0" dirty="0" err="1">
                <a:solidFill>
                  <a:schemeClr val="bg1"/>
                </a:solidFill>
                <a:effectLst/>
                <a:latin typeface="Arial" panose="020B0604020202020204" pitchFamily="34" charset="0"/>
              </a:rPr>
              <a:t>đời</a:t>
            </a:r>
            <a:r>
              <a:rPr lang="en-US" sz="4400" b="1" i="0" dirty="0">
                <a:solidFill>
                  <a:schemeClr val="bg1"/>
                </a:solidFill>
                <a:effectLst/>
                <a:latin typeface="Arial" panose="020B0604020202020204" pitchFamily="34" charset="0"/>
              </a:rPr>
              <a:t> kia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62359"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89, 2. 3-4. 10. 14 và 16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tồn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tại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muôn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đó</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Tin </a:t>
            </a:r>
            <a:r>
              <a:rPr lang="en-US" sz="4400" i="0" dirty="0" err="1">
                <a:solidFill>
                  <a:schemeClr val="bg1"/>
                </a:solidFill>
                <a:effectLst/>
                <a:latin typeface="Arial" panose="020B0604020202020204" pitchFamily="34" charset="0"/>
              </a:rPr>
              <a:t>Mừng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đã</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rao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giảng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anh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em</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CAF1112-65D4-4856-AF04-8EE4B68109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7" name="TextBox 6">
            <a:extLst>
              <a:ext uri="{FF2B5EF4-FFF2-40B4-BE49-F238E27FC236}">
                <a16:creationId xmlns:a16="http://schemas.microsoft.com/office/drawing/2014/main" id="{ADCC7D8B-AB2C-4061-B8A3-E1DF0570323E}"/>
              </a:ext>
            </a:extLst>
          </p:cNvPr>
          <p:cNvSpPr txBox="1"/>
          <p:nvPr/>
        </p:nvSpPr>
        <p:spPr>
          <a:xfrm>
            <a:off x="1319002" y="3231008"/>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12, 13-17</a:t>
            </a:r>
            <a:endParaRPr lang="en-US" sz="3200" b="1" dirty="0">
              <a:solidFill>
                <a:srgbClr val="FFFF00"/>
              </a:solidFill>
            </a:endParaRPr>
          </a:p>
        </p:txBody>
      </p:sp>
      <p:pic>
        <p:nvPicPr>
          <p:cNvPr id="8" name="Picture 7">
            <a:extLst>
              <a:ext uri="{FF2B5EF4-FFF2-40B4-BE49-F238E27FC236}">
                <a16:creationId xmlns:a16="http://schemas.microsoft.com/office/drawing/2014/main" id="{2DB8427C-DFF2-46FC-9028-549BC39E09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508" y="270513"/>
            <a:ext cx="968347" cy="968347"/>
          </a:xfrm>
          <a:prstGeom prst="rect">
            <a:avLst/>
          </a:prstGeom>
        </p:spPr>
      </p:pic>
    </p:spTree>
    <p:extLst>
      <p:ext uri="{BB962C8B-B14F-4D97-AF65-F5344CB8AC3E}">
        <p14:creationId xmlns:p14="http://schemas.microsoft.com/office/powerpoint/2010/main" val="3672324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817</TotalTime>
  <Words>194</Words>
  <Application>Microsoft Office PowerPoint</Application>
  <PresentationFormat>On-screen Show (16:9)</PresentationFormat>
  <Paragraphs>17</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65</cp:revision>
  <dcterms:created xsi:type="dcterms:W3CDTF">2018-11-13T15:52:26Z</dcterms:created>
  <dcterms:modified xsi:type="dcterms:W3CDTF">2026-05-23T08:44:38Z</dcterms:modified>
</cp:coreProperties>
</file>