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5"/>
  </p:notesMasterIdLst>
  <p:sldIdLst>
    <p:sldId id="9774" r:id="rId5"/>
    <p:sldId id="9692" r:id="rId6"/>
    <p:sldId id="385" r:id="rId7"/>
    <p:sldId id="9754" r:id="rId8"/>
    <p:sldId id="389" r:id="rId9"/>
    <p:sldId id="9779" r:id="rId10"/>
    <p:sldId id="9698" r:id="rId11"/>
    <p:sldId id="278" r:id="rId12"/>
    <p:sldId id="293" r:id="rId13"/>
    <p:sldId id="978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3 TT">
            <a:extLst>
              <a:ext uri="{FF2B5EF4-FFF2-40B4-BE49-F238E27FC236}">
                <a16:creationId xmlns:a16="http://schemas.microsoft.com/office/drawing/2014/main" id="{81D19E14-C92A-42F8-A8FA-2CEB2D719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09B54FDF-A9FA-4A90-9646-21DA87DADD84}"/>
              </a:ext>
            </a:extLst>
          </p:cNvPr>
          <p:cNvSpPr txBox="1">
            <a:spLocks/>
          </p:cNvSpPr>
          <p:nvPr/>
        </p:nvSpPr>
        <p:spPr>
          <a:xfrm>
            <a:off x="4572000" y="438150"/>
            <a:ext cx="4572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0000"/>
                </a:solidFill>
                <a:latin typeface="Arial" panose="020B0604020202020204" pitchFamily="34" charset="0"/>
              </a:rPr>
              <a:t>THỨ BA TUẦN THÁNH</a:t>
            </a:r>
            <a:endParaRPr lang="en-US" sz="2800" dirty="0">
              <a:solidFill>
                <a:srgbClr val="FF0000"/>
              </a:solidFill>
            </a:endParaRPr>
          </a:p>
        </p:txBody>
      </p:sp>
      <p:pic>
        <p:nvPicPr>
          <p:cNvPr id="7" name="Picture 6">
            <a:extLst>
              <a:ext uri="{FF2B5EF4-FFF2-40B4-BE49-F238E27FC236}">
                <a16:creationId xmlns:a16="http://schemas.microsoft.com/office/drawing/2014/main" id="{A856EB7F-AAC4-4B9D-86B7-1EBA2D146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0916"/>
            <a:ext cx="1038225" cy="1038225"/>
          </a:xfrm>
          <a:prstGeom prst="rect">
            <a:avLst/>
          </a:prstGeom>
        </p:spPr>
      </p:pic>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3 TT">
            <a:extLst>
              <a:ext uri="{FF2B5EF4-FFF2-40B4-BE49-F238E27FC236}">
                <a16:creationId xmlns:a16="http://schemas.microsoft.com/office/drawing/2014/main" id="{81D19E14-C92A-42F8-A8FA-2CEB2D719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09B54FDF-A9FA-4A90-9646-21DA87DADD84}"/>
              </a:ext>
            </a:extLst>
          </p:cNvPr>
          <p:cNvSpPr txBox="1">
            <a:spLocks/>
          </p:cNvSpPr>
          <p:nvPr/>
        </p:nvSpPr>
        <p:spPr>
          <a:xfrm>
            <a:off x="4572000" y="438150"/>
            <a:ext cx="4572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0000"/>
                </a:solidFill>
                <a:latin typeface="Arial" panose="020B0604020202020204" pitchFamily="34" charset="0"/>
              </a:rPr>
              <a:t>THỨ BA TUẦN THÁNH</a:t>
            </a:r>
            <a:endParaRPr lang="en-US" sz="2800" dirty="0">
              <a:solidFill>
                <a:srgbClr val="FF0000"/>
              </a:solidFill>
            </a:endParaRPr>
          </a:p>
        </p:txBody>
      </p:sp>
      <p:pic>
        <p:nvPicPr>
          <p:cNvPr id="7" name="Picture 6">
            <a:extLst>
              <a:ext uri="{FF2B5EF4-FFF2-40B4-BE49-F238E27FC236}">
                <a16:creationId xmlns:a16="http://schemas.microsoft.com/office/drawing/2014/main" id="{A856EB7F-AAC4-4B9D-86B7-1EBA2D146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0916"/>
            <a:ext cx="1038225" cy="1038225"/>
          </a:xfrm>
          <a:prstGeom prst="rect">
            <a:avLst/>
          </a:prstGeom>
        </p:spPr>
      </p:pic>
    </p:spTree>
    <p:extLst>
      <p:ext uri="{BB962C8B-B14F-4D97-AF65-F5344CB8AC3E}">
        <p14:creationId xmlns:p14="http://schemas.microsoft.com/office/powerpoint/2010/main" val="118323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vi-VN" b="1" i="0" dirty="0">
                <a:solidFill>
                  <a:schemeClr val="bg1"/>
                </a:solidFill>
                <a:effectLst/>
                <a:latin typeface="Arial" panose="020B0604020202020204" pitchFamily="34" charset="0"/>
              </a:rPr>
              <a:t>Lạy Chúa, xin đừng trao nạp tôi cho ác tâm quân thù, vì có những nhân chứng gian dối nổi dậy chống tôi, và có những kẻ mưu dùng bạo lực</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295400" y="190338"/>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228600" y="1825407"/>
            <a:ext cx="8534400" cy="3108543"/>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Is 49, 1-6</a:t>
            </a:r>
            <a:endParaRPr lang="en-US" sz="4000" b="1" i="0" dirty="0">
              <a:solidFill>
                <a:schemeClr val="bg1"/>
              </a:solidFill>
              <a:effectLst/>
              <a:latin typeface="Arial" panose="020B0604020202020204" pitchFamily="34" charset="0"/>
            </a:endParaRPr>
          </a:p>
          <a:p>
            <a:r>
              <a:rPr lang="en-US" sz="3600" b="1" i="0" dirty="0" err="1">
                <a:solidFill>
                  <a:srgbClr val="FFFF00"/>
                </a:solidFill>
                <a:effectLst/>
                <a:latin typeface="Arial" panose="020B0604020202020204" pitchFamily="34" charset="0"/>
              </a:rPr>
              <a:t>Trích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sách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Tiên</a:t>
            </a:r>
            <a:r>
              <a:rPr lang="en-US" sz="3600" b="1" i="0" dirty="0">
                <a:solidFill>
                  <a:srgbClr val="FFFF00"/>
                </a:solidFill>
                <a:effectLst/>
                <a:latin typeface="Arial" panose="020B0604020202020204" pitchFamily="34" charset="0"/>
              </a:rPr>
              <a:t> tri </a:t>
            </a:r>
            <a:r>
              <a:rPr lang="en-US" sz="3600" b="1" i="0" dirty="0" err="1">
                <a:solidFill>
                  <a:srgbClr val="FFFF00"/>
                </a:solidFill>
                <a:effectLst/>
                <a:latin typeface="Arial" panose="020B0604020202020204" pitchFamily="34" charset="0"/>
              </a:rPr>
              <a:t>Isaia</a:t>
            </a:r>
            <a:r>
              <a:rPr lang="en-US" sz="3600" b="1" i="0" dirty="0">
                <a:solidFill>
                  <a:srgbClr val="FFFF00"/>
                </a:solidFill>
                <a:effectLst/>
                <a:latin typeface="Arial" panose="020B0604020202020204" pitchFamily="34" charset="0"/>
              </a:rPr>
              <a:t>. </a:t>
            </a:r>
          </a:p>
          <a:p>
            <a:r>
              <a:rPr lang="vi-VN" sz="4000" b="0" i="1" dirty="0">
                <a:solidFill>
                  <a:srgbClr val="333333"/>
                </a:solidFill>
                <a:effectLst/>
                <a:latin typeface="Arial" panose="020B0604020202020204" pitchFamily="34" charset="0"/>
              </a:rPr>
              <a:t>““</a:t>
            </a:r>
            <a:r>
              <a:rPr lang="vi-VN" sz="4000" i="1" dirty="0">
                <a:solidFill>
                  <a:srgbClr val="FFFF00"/>
                </a:solidFill>
                <a:effectLst/>
                <a:latin typeface="Arial" panose="020B0604020202020204" pitchFamily="34" charset="0"/>
              </a:rPr>
              <a:t>Ta đã làm cho con nên sự sáng các dân tộc, để con trở thành ơn cứu độ Ta ban cho đến tận cùng trái đất”.</a:t>
            </a:r>
            <a:endParaRPr lang="en-US" sz="3600" dirty="0">
              <a:solidFill>
                <a:srgbClr val="FFFF00"/>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60015"/>
            <a:ext cx="8153400" cy="2647952"/>
          </a:xfrm>
        </p:spPr>
        <p:txBody>
          <a:bodyPr>
            <a:normAutofit/>
          </a:bodyPr>
          <a:lstStyle/>
          <a:p>
            <a:pPr algn="just"/>
            <a:r>
              <a:rPr lang="en-US" b="0" i="0" dirty="0">
                <a:solidFill>
                  <a:srgbClr val="333333"/>
                </a:solidFill>
                <a:effectLst/>
                <a:latin typeface="Arial" panose="020B0604020202020204" pitchFamily="34" charset="0"/>
              </a:rPr>
              <a:t> </a:t>
            </a:r>
            <a:r>
              <a:rPr lang="de-DE" sz="4000" b="0" i="0" dirty="0">
                <a:solidFill>
                  <a:srgbClr val="FFFF00"/>
                </a:solidFill>
                <a:effectLst/>
                <a:latin typeface="Arial" panose="020B0604020202020204" pitchFamily="34" charset="0"/>
              </a:rPr>
              <a:t>Tv 70, 1-2. 3-4a. 5-6ab. 15 và 17</a:t>
            </a:r>
            <a:br>
              <a:rPr lang="de-DE" sz="4000" b="0" i="0" dirty="0">
                <a:solidFill>
                  <a:srgbClr val="FFFF00"/>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rgbClr val="FFFF00"/>
                </a:solidFill>
                <a:effectLst/>
                <a:latin typeface="Arial" panose="020B0604020202020204" pitchFamily="34" charset="0"/>
              </a:rPr>
              <a:t>Miệng</a:t>
            </a:r>
            <a:r>
              <a:rPr lang="en-US" b="1" i="0" dirty="0">
                <a:solidFill>
                  <a:srgbClr val="FFFF00"/>
                </a:solidFill>
                <a:effectLst/>
                <a:latin typeface="Arial" panose="020B0604020202020204" pitchFamily="34" charset="0"/>
              </a:rPr>
              <a:t> con </a:t>
            </a:r>
            <a:r>
              <a:rPr lang="en-US" b="1" i="0" dirty="0" err="1">
                <a:solidFill>
                  <a:srgbClr val="FFFF00"/>
                </a:solidFill>
                <a:effectLst/>
                <a:latin typeface="Arial" panose="020B0604020202020204" pitchFamily="34" charset="0"/>
              </a:rPr>
              <a:t>sẽ</a:t>
            </a:r>
            <a:r>
              <a:rPr lang="en-US" b="1" i="0" dirty="0">
                <a:solidFill>
                  <a:srgbClr val="FFFF00"/>
                </a:solidFill>
                <a:effectLst/>
                <a:latin typeface="Arial" panose="020B0604020202020204" pitchFamily="34" charset="0"/>
              </a:rPr>
              <a:t> loan </a:t>
            </a:r>
            <a:r>
              <a:rPr lang="en-US" b="1" i="0" dirty="0" err="1">
                <a:solidFill>
                  <a:srgbClr val="FFFF00"/>
                </a:solidFill>
                <a:effectLst/>
                <a:latin typeface="Arial" panose="020B0604020202020204" pitchFamily="34" charset="0"/>
              </a:rPr>
              <a:t>truyền</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sự</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Chúa</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công</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minh</a:t>
            </a:r>
            <a:endParaRPr lang="en-US" b="1" dirty="0">
              <a:solidFill>
                <a:srgbClr val="FFFF00"/>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2667000" y="74295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Kính lạy Vua chúng con, Ðấng vâng lời Chúa Cha, Ngài đã bị dẫn đi để chịu đóng đinh vào thập giá, như con chiên hiền lành bị dẫn đi giết.</a:t>
            </a:r>
            <a:endParaRPr lang="en-US" b="1" dirty="0">
              <a:solidFill>
                <a:schemeClr val="bg1"/>
              </a:solidFill>
              <a:effectLst/>
              <a:cs typeface="Times New Roman" pitchFamily="18" charset="0"/>
            </a:endParaRPr>
          </a:p>
        </p:txBody>
      </p:sp>
      <p:sp>
        <p:nvSpPr>
          <p:cNvPr id="3" name="TextBox 2"/>
          <p:cNvSpPr txBox="1"/>
          <p:nvPr/>
        </p:nvSpPr>
        <p:spPr>
          <a:xfrm>
            <a:off x="990600" y="278309"/>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3 TT">
            <a:extLst>
              <a:ext uri="{FF2B5EF4-FFF2-40B4-BE49-F238E27FC236}">
                <a16:creationId xmlns:a16="http://schemas.microsoft.com/office/drawing/2014/main" id="{81D19E14-C92A-42F8-A8FA-2CEB2D719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09B54FDF-A9FA-4A90-9646-21DA87DADD84}"/>
              </a:ext>
            </a:extLst>
          </p:cNvPr>
          <p:cNvSpPr txBox="1">
            <a:spLocks/>
          </p:cNvSpPr>
          <p:nvPr/>
        </p:nvSpPr>
        <p:spPr>
          <a:xfrm>
            <a:off x="2362200" y="2724150"/>
            <a:ext cx="6553200" cy="646331"/>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sz="3600" b="1" i="0" dirty="0">
                <a:solidFill>
                  <a:srgbClr val="00B0F0"/>
                </a:solidFill>
                <a:effectLst/>
                <a:latin typeface="Arial" panose="020B0604020202020204" pitchFamily="34" charset="0"/>
              </a:rPr>
              <a:t>Phúc Âm: Ga 13, 21-33. 36-38</a:t>
            </a:r>
            <a:endParaRPr lang="en-US" sz="3600" b="1" dirty="0">
              <a:solidFill>
                <a:srgbClr val="00B0F0"/>
              </a:solidFill>
            </a:endParaRPr>
          </a:p>
        </p:txBody>
      </p:sp>
      <p:pic>
        <p:nvPicPr>
          <p:cNvPr id="7" name="Picture 6">
            <a:extLst>
              <a:ext uri="{FF2B5EF4-FFF2-40B4-BE49-F238E27FC236}">
                <a16:creationId xmlns:a16="http://schemas.microsoft.com/office/drawing/2014/main" id="{A856EB7F-AAC4-4B9D-86B7-1EBA2D146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0916"/>
            <a:ext cx="1038225" cy="1038225"/>
          </a:xfrm>
          <a:prstGeom prst="rect">
            <a:avLst/>
          </a:prstGeom>
        </p:spPr>
      </p:pic>
    </p:spTree>
    <p:extLst>
      <p:ext uri="{BB962C8B-B14F-4D97-AF65-F5344CB8AC3E}">
        <p14:creationId xmlns:p14="http://schemas.microsoft.com/office/powerpoint/2010/main" val="321624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3950"/>
            <a:ext cx="7848600" cy="2971800"/>
          </a:xfrm>
        </p:spPr>
        <p:txBody>
          <a:bodyPr>
            <a:normAutofit/>
          </a:bodyPr>
          <a:lstStyle/>
          <a:p>
            <a:pPr algn="just"/>
            <a:r>
              <a:rPr lang="vi-VN" b="1" i="0" dirty="0">
                <a:solidFill>
                  <a:schemeClr val="bg1"/>
                </a:solidFill>
                <a:effectLst/>
                <a:latin typeface="Arial" panose="020B0604020202020204" pitchFamily="34" charset="0"/>
              </a:rPr>
              <a:t>Thiên Chúa không dung tha chính Con mình, nhưng lại phó thác Con vì tất cả chúng ta.</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743200" y="354509"/>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197</Words>
  <Application>Microsoft Office PowerPoint</Application>
  <PresentationFormat>On-screen Show (16:9)</PresentationFormat>
  <Paragraphs>19</Paragraphs>
  <Slides>10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UTM American Sans</vt:lpstr>
      <vt:lpstr>Office Theme</vt:lpstr>
      <vt:lpstr>1_Office Theme</vt:lpstr>
      <vt:lpstr>2_Office Theme</vt:lpstr>
      <vt:lpstr>19_Office Theme</vt:lpstr>
      <vt:lpstr> </vt:lpstr>
      <vt:lpstr>Lạy Chúa, xin đừng trao nạp tôi cho ác tâm quân thù, vì có những nhân chứng gian dối nổi dậy chống tôi, và có những kẻ mưu dùng bạo lực</vt:lpstr>
      <vt:lpstr>PowerPoint Presentation</vt:lpstr>
      <vt:lpstr> Tv 70, 1-2. 3-4a. 5-6ab. 15 và 17 Ðáp: Miệng con sẽ loan truyền sự Chúa công minh</vt:lpstr>
      <vt:lpstr>Kính lạy Vua chúng con, Ðấng vâng lời Chúa Cha, Ngài đã bị dẫn đi để chịu đóng đinh vào thập giá, như con chiên hiền lành bị dẫn đi giết.</vt:lpstr>
      <vt:lpstr> </vt:lpstr>
      <vt:lpstr>PowerPoint Presentation</vt:lpstr>
      <vt:lpstr>Thiên Chúa không dung tha chính Con mình, nhưng lại phó thác Con vì tất cả chúng ta.</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83</cp:revision>
  <dcterms:created xsi:type="dcterms:W3CDTF">2023-01-29T22:00:16Z</dcterms:created>
  <dcterms:modified xsi:type="dcterms:W3CDTF">2025-04-09T21:26:13Z</dcterms:modified>
</cp:coreProperties>
</file>