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100" r:id="rId11"/>
    <p:sldId id="1046" r:id="rId12"/>
    <p:sldId id="346" r:id="rId13"/>
    <p:sldId id="445" r:id="rId14"/>
    <p:sldId id="110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D"/>
    <a:srgbClr val="00863D"/>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5938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2488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FBFA0A-BF65-4FEE-ADBD-B1B8B6D05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5750"/>
            <a:ext cx="990600" cy="990600"/>
          </a:xfrm>
          <a:prstGeom prst="rect">
            <a:avLst/>
          </a:prstGeom>
        </p:spPr>
      </p:pic>
      <p:pic>
        <p:nvPicPr>
          <p:cNvPr id="12" name="Content Placeholder 11">
            <a:extLst>
              <a:ext uri="{FF2B5EF4-FFF2-40B4-BE49-F238E27FC236}">
                <a16:creationId xmlns:a16="http://schemas.microsoft.com/office/drawing/2014/main" id="{F1986C87-B688-4B0F-AF67-95E4F44C364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284" y="0"/>
            <a:ext cx="9154284" cy="5143500"/>
          </a:xfrm>
        </p:spPr>
      </p:pic>
      <p:sp>
        <p:nvSpPr>
          <p:cNvPr id="15" name="TextBox 14">
            <a:extLst>
              <a:ext uri="{FF2B5EF4-FFF2-40B4-BE49-F238E27FC236}">
                <a16:creationId xmlns:a16="http://schemas.microsoft.com/office/drawing/2014/main" id="{2958AE56-9A03-4350-85E2-BFE5FE770947}"/>
              </a:ext>
            </a:extLst>
          </p:cNvPr>
          <p:cNvSpPr txBox="1"/>
          <p:nvPr/>
        </p:nvSpPr>
        <p:spPr>
          <a:xfrm>
            <a:off x="2133600" y="3562350"/>
            <a:ext cx="6615313"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BẢY</a:t>
            </a:r>
            <a:r>
              <a:rPr lang="en-US" sz="2800" b="1" i="0" dirty="0">
                <a:solidFill>
                  <a:srgbClr val="FFFF00"/>
                </a:solidFill>
                <a:effectLst/>
                <a:latin typeface="Arial" panose="020B0604020202020204" pitchFamily="34" charset="0"/>
              </a:rPr>
              <a:t> TUẦN XX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FBFA0A-BF65-4FEE-ADBD-B1B8B6D05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5750"/>
            <a:ext cx="990600" cy="990600"/>
          </a:xfrm>
          <a:prstGeom prst="rect">
            <a:avLst/>
          </a:prstGeom>
        </p:spPr>
      </p:pic>
      <p:pic>
        <p:nvPicPr>
          <p:cNvPr id="12" name="Content Placeholder 11">
            <a:extLst>
              <a:ext uri="{FF2B5EF4-FFF2-40B4-BE49-F238E27FC236}">
                <a16:creationId xmlns:a16="http://schemas.microsoft.com/office/drawing/2014/main" id="{F1986C87-B688-4B0F-AF67-95E4F44C364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284" y="0"/>
            <a:ext cx="9154284" cy="5143500"/>
          </a:xfrm>
        </p:spPr>
      </p:pic>
      <p:sp>
        <p:nvSpPr>
          <p:cNvPr id="15" name="TextBox 14">
            <a:extLst>
              <a:ext uri="{FF2B5EF4-FFF2-40B4-BE49-F238E27FC236}">
                <a16:creationId xmlns:a16="http://schemas.microsoft.com/office/drawing/2014/main" id="{2958AE56-9A03-4350-85E2-BFE5FE770947}"/>
              </a:ext>
            </a:extLst>
          </p:cNvPr>
          <p:cNvSpPr txBox="1"/>
          <p:nvPr/>
        </p:nvSpPr>
        <p:spPr>
          <a:xfrm>
            <a:off x="2133600" y="3562350"/>
            <a:ext cx="6615313"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BẢY</a:t>
            </a:r>
            <a:r>
              <a:rPr lang="en-US" sz="2800" b="1" i="0" dirty="0">
                <a:solidFill>
                  <a:srgbClr val="FFFF00"/>
                </a:solidFill>
                <a:effectLst/>
                <a:latin typeface="Arial" panose="020B0604020202020204" pitchFamily="34" charset="0"/>
              </a:rPr>
              <a:t> TUẦN XX THƯỜNG NIÊN C</a:t>
            </a:r>
            <a:endParaRPr lang="en-US" sz="2800" b="1" dirty="0">
              <a:solidFill>
                <a:srgbClr val="FFFF00"/>
              </a:solidFill>
            </a:endParaRPr>
          </a:p>
        </p:txBody>
      </p:sp>
    </p:spTree>
    <p:extLst>
      <p:ext uri="{BB962C8B-B14F-4D97-AF65-F5344CB8AC3E}">
        <p14:creationId xmlns:p14="http://schemas.microsoft.com/office/powerpoint/2010/main" val="1650938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50" y="1047750"/>
            <a:ext cx="8801100" cy="3276599"/>
          </a:xfrm>
        </p:spPr>
        <p:txBody>
          <a:bodyPr>
            <a:normAutofit fontScale="90000"/>
          </a:bodyPr>
          <a:lstStyle/>
          <a:p>
            <a:pPr algn="just"/>
            <a:r>
              <a:rPr lang="vi-VN" b="1" i="0" dirty="0">
                <a:solidFill>
                  <a:schemeClr val="bg1"/>
                </a:solidFill>
                <a:effectLst/>
                <a:latin typeface="arial" panose="020B0604020202020204" pitchFamily="34" charset="0"/>
              </a:rPr>
              <a:t>Lạy Chúa là khiên thuẫn của chúng tôi, xin hãy trông xem, hãy nhìn tới dung mạo người được Chúa tấn phong. Thực một ngày sống trong hành lang nhà Chúa, đáng quí hơn ngàn ngày ở nơi đâu khác.</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13335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533400" y="13335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pt-BR" sz="4000" b="0" i="0" dirty="0">
                <a:solidFill>
                  <a:schemeClr val="bg1"/>
                </a:solidFill>
                <a:effectLst/>
                <a:latin typeface="arial" panose="020B0604020202020204" pitchFamily="34" charset="0"/>
              </a:rPr>
              <a:t>R 2, 1-3. 8-11; 4, 13-17</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80991"/>
            <a:ext cx="3810000" cy="2149332"/>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75922" y="731151"/>
            <a:ext cx="8770620" cy="1938992"/>
          </a:xfrm>
          <a:prstGeom prst="rect">
            <a:avLst/>
          </a:prstGeom>
          <a:noFill/>
        </p:spPr>
        <p:txBody>
          <a:bodyPr wrap="square">
            <a:spAutoFit/>
          </a:bodyPr>
          <a:lstStyle/>
          <a:p>
            <a:pPr algn="just"/>
            <a:r>
              <a:rPr lang="en-US" sz="4000" b="1" i="0"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Chúa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không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nỡ</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để</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cho</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bà</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thiếu</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kẻ</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nối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dòng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Ðó</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là</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thân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phụ</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của</a:t>
            </a:r>
            <a:r>
              <a:rPr lang="en-US" sz="4000" b="1" i="1" dirty="0">
                <a:solidFill>
                  <a:schemeClr val="bg1"/>
                </a:solidFill>
                <a:effectLst/>
                <a:latin typeface="arial" panose="020B0604020202020204" pitchFamily="34" charset="0"/>
              </a:rPr>
              <a:t> Isai, cha </a:t>
            </a:r>
            <a:r>
              <a:rPr lang="en-US" sz="4000" b="1" i="1" dirty="0" err="1">
                <a:solidFill>
                  <a:schemeClr val="bg1"/>
                </a:solidFill>
                <a:effectLst/>
                <a:latin typeface="arial" panose="020B0604020202020204" pitchFamily="34" charset="0"/>
              </a:rPr>
              <a:t>của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Ðavít</a:t>
            </a:r>
            <a:r>
              <a:rPr lang="en-US" sz="4000" b="1" i="1" dirty="0">
                <a:solidFill>
                  <a:schemeClr val="bg1"/>
                </a:solidFill>
                <a:effectLst/>
                <a:latin typeface="arial" panose="020B0604020202020204" pitchFamily="34" charset="0"/>
              </a:rPr>
              <a:t>”.</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75922" y="2560058"/>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Rút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9202"/>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Ðó là ơn phúc lộc dành để cho người biết tôn sợ Chúa</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2438400" y="1200150"/>
            <a:ext cx="4724400" cy="646331"/>
          </a:xfrm>
          <a:prstGeom prst="rect">
            <a:avLst/>
          </a:prstGeom>
          <a:noFill/>
        </p:spPr>
        <p:txBody>
          <a:bodyPr wrap="square" rtlCol="0">
            <a:spAutoFit/>
          </a:bodyPr>
          <a:lstStyle/>
          <a:p>
            <a:r>
              <a:rPr lang="en-US" sz="3600" b="0" i="0" dirty="0">
                <a:solidFill>
                  <a:schemeClr val="bg1"/>
                </a:solidFill>
                <a:effectLst/>
                <a:latin typeface="arial" panose="020B0604020202020204" pitchFamily="34" charset="0"/>
              </a:rPr>
              <a:t>Tv 127, 1-2. 3. 4-5</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l"/>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mở</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lòng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nghe</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FBFA0A-BF65-4FEE-ADBD-B1B8B6D05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5750"/>
            <a:ext cx="990600" cy="990600"/>
          </a:xfrm>
          <a:prstGeom prst="rect">
            <a:avLst/>
          </a:prstGeom>
        </p:spPr>
      </p:pic>
      <p:pic>
        <p:nvPicPr>
          <p:cNvPr id="12" name="Content Placeholder 11">
            <a:extLst>
              <a:ext uri="{FF2B5EF4-FFF2-40B4-BE49-F238E27FC236}">
                <a16:creationId xmlns:a16="http://schemas.microsoft.com/office/drawing/2014/main" id="{F1986C87-B688-4B0F-AF67-95E4F44C364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284" y="0"/>
            <a:ext cx="9154284" cy="5143500"/>
          </a:xfrm>
        </p:spPr>
      </p:pic>
      <p:sp>
        <p:nvSpPr>
          <p:cNvPr id="15" name="TextBox 14">
            <a:extLst>
              <a:ext uri="{FF2B5EF4-FFF2-40B4-BE49-F238E27FC236}">
                <a16:creationId xmlns:a16="http://schemas.microsoft.com/office/drawing/2014/main" id="{2958AE56-9A03-4350-85E2-BFE5FE770947}"/>
              </a:ext>
            </a:extLst>
          </p:cNvPr>
          <p:cNvSpPr txBox="1"/>
          <p:nvPr/>
        </p:nvSpPr>
        <p:spPr>
          <a:xfrm>
            <a:off x="3886200" y="3486150"/>
            <a:ext cx="44196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23, 1-12</a:t>
            </a:r>
            <a:endParaRPr lang="en-US" sz="2800" b="1" dirty="0">
              <a:solidFill>
                <a:srgbClr val="FFFF00"/>
              </a:solidFill>
            </a:endParaRPr>
          </a:p>
        </p:txBody>
      </p:sp>
    </p:spTree>
    <p:extLst>
      <p:ext uri="{BB962C8B-B14F-4D97-AF65-F5344CB8AC3E}">
        <p14:creationId xmlns:p14="http://schemas.microsoft.com/office/powerpoint/2010/main" val="3885069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23950"/>
            <a:ext cx="8382000" cy="3619499"/>
          </a:xfrm>
        </p:spPr>
        <p:txBody>
          <a:bodyPr>
            <a:normAutofit/>
          </a:bodyPr>
          <a:lstStyle/>
          <a:p>
            <a:pPr algn="just"/>
            <a:r>
              <a:rPr lang="vi-VN" b="1" i="0" dirty="0">
                <a:solidFill>
                  <a:schemeClr val="bg1"/>
                </a:solidFill>
                <a:effectLst/>
                <a:latin typeface="arial" panose="020B0604020202020204" pitchFamily="34" charset="0"/>
              </a:rPr>
              <a:t>Chúa rộng lượng từ bi, và Chúa rất giàu ơn cứu độ.</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112347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189</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là khiên thuẫn của chúng tôi, xin hãy trông xem, hãy nhìn tới dung mạo người được Chúa tấn phong. Thực một ngày sống trong hành lang nhà Chúa, đáng quí hơn ngàn ngày ở nơi đâu khác.</vt:lpstr>
      <vt:lpstr>PowerPoint Presentation</vt:lpstr>
      <vt:lpstr>Ðáp: Ðó là ơn phúc lộc dành để cho người biết tôn sợ Chúa</vt:lpstr>
      <vt:lpstr>Alleluia, alleluia! – Lạy Chúa, xin hãy mở lòng chúng con, để chúng con nghe lời của Con Chúa. –  Alleluia.</vt:lpstr>
      <vt:lpstr>PowerPoint Presentation</vt:lpstr>
      <vt:lpstr>PowerPoint Presentation</vt:lpstr>
      <vt:lpstr>Chúa rộng lượng từ bi, và Chúa rất giàu ơn cứu độ.</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169</cp:revision>
  <dcterms:created xsi:type="dcterms:W3CDTF">2021-12-05T01:20:54Z</dcterms:created>
  <dcterms:modified xsi:type="dcterms:W3CDTF">2025-08-04T04:32:02Z</dcterms:modified>
</cp:coreProperties>
</file>