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100" r:id="rId11"/>
    <p:sldId id="1046" r:id="rId12"/>
    <p:sldId id="346" r:id="rId13"/>
    <p:sldId id="445" r:id="rId14"/>
    <p:sldId id="1101"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93" autoAdjust="0"/>
  </p:normalViewPr>
  <p:slideViewPr>
    <p:cSldViewPr>
      <p:cViewPr varScale="1">
        <p:scale>
          <a:sx n="83" d="100"/>
          <a:sy n="83" d="100"/>
        </p:scale>
        <p:origin x="96" y="64"/>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8/11/2025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1232635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2507621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8/11/2025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7" name="Content Placeholder 6">
            <a:extLst>
              <a:ext uri="{FF2B5EF4-FFF2-40B4-BE49-F238E27FC236}">
                <a16:creationId xmlns:a16="http://schemas.microsoft.com/office/drawing/2014/main" id="{D2029728-F188-4EDB-A5D8-DEB23990758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28041"/>
            <a:ext cx="9144000" cy="5143500"/>
          </a:xfrm>
        </p:spPr>
      </p:pic>
      <p:pic>
        <p:nvPicPr>
          <p:cNvPr id="11" name="Picture 10">
            <a:extLst>
              <a:ext uri="{FF2B5EF4-FFF2-40B4-BE49-F238E27FC236}">
                <a16:creationId xmlns:a16="http://schemas.microsoft.com/office/drawing/2014/main" id="{219AFA7B-2D60-4398-A435-67F6F5E34C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800" y="28041"/>
            <a:ext cx="1066800" cy="1066800"/>
          </a:xfrm>
          <a:prstGeom prst="rect">
            <a:avLst/>
          </a:prstGeom>
        </p:spPr>
      </p:pic>
      <p:sp>
        <p:nvSpPr>
          <p:cNvPr id="13" name="TextBox 12">
            <a:extLst>
              <a:ext uri="{FF2B5EF4-FFF2-40B4-BE49-F238E27FC236}">
                <a16:creationId xmlns:a16="http://schemas.microsoft.com/office/drawing/2014/main" id="{3FDACE88-67E5-4A50-8DC1-E2F7763FB4DF}"/>
              </a:ext>
            </a:extLst>
          </p:cNvPr>
          <p:cNvSpPr txBox="1"/>
          <p:nvPr/>
        </p:nvSpPr>
        <p:spPr>
          <a:xfrm>
            <a:off x="1724425" y="3105150"/>
            <a:ext cx="6705600" cy="523220"/>
          </a:xfrm>
          <a:prstGeom prst="rect">
            <a:avLst/>
          </a:prstGeom>
          <a:noFill/>
        </p:spPr>
        <p:txBody>
          <a:bodyPr wrap="square">
            <a:spAutoFit/>
          </a:bodyPr>
          <a:lstStyle/>
          <a:p>
            <a:r>
              <a:rPr lang="en-US" sz="2800" b="1" i="0" dirty="0">
                <a:solidFill>
                  <a:srgbClr val="C00000"/>
                </a:solidFill>
                <a:effectLst/>
                <a:latin typeface="Arial" panose="020B0604020202020204" pitchFamily="34" charset="0"/>
              </a:rPr>
              <a:t>THỨ </a:t>
            </a:r>
            <a:r>
              <a:rPr lang="en-US" sz="2800" b="1" dirty="0">
                <a:solidFill>
                  <a:srgbClr val="C00000"/>
                </a:solidFill>
                <a:latin typeface="Arial" panose="020B0604020202020204" pitchFamily="34" charset="0"/>
              </a:rPr>
              <a:t>BẢY</a:t>
            </a:r>
            <a:r>
              <a:rPr lang="en-US" sz="2800" b="1" i="0" dirty="0">
                <a:solidFill>
                  <a:srgbClr val="C00000"/>
                </a:solidFill>
                <a:effectLst/>
                <a:latin typeface="Arial" panose="020B0604020202020204" pitchFamily="34" charset="0"/>
              </a:rPr>
              <a:t> TUẦN XXI THƯỜNG NIÊN C</a:t>
            </a:r>
            <a:endParaRPr lang="en-US" sz="2800" b="1" dirty="0">
              <a:solidFill>
                <a:srgbClr val="C000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7" name="Content Placeholder 6">
            <a:extLst>
              <a:ext uri="{FF2B5EF4-FFF2-40B4-BE49-F238E27FC236}">
                <a16:creationId xmlns:a16="http://schemas.microsoft.com/office/drawing/2014/main" id="{D2029728-F188-4EDB-A5D8-DEB23990758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28041"/>
            <a:ext cx="9144000" cy="5143500"/>
          </a:xfrm>
        </p:spPr>
      </p:pic>
      <p:pic>
        <p:nvPicPr>
          <p:cNvPr id="11" name="Picture 10">
            <a:extLst>
              <a:ext uri="{FF2B5EF4-FFF2-40B4-BE49-F238E27FC236}">
                <a16:creationId xmlns:a16="http://schemas.microsoft.com/office/drawing/2014/main" id="{219AFA7B-2D60-4398-A435-67F6F5E34C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800" y="28041"/>
            <a:ext cx="1066800" cy="1066800"/>
          </a:xfrm>
          <a:prstGeom prst="rect">
            <a:avLst/>
          </a:prstGeom>
        </p:spPr>
      </p:pic>
      <p:sp>
        <p:nvSpPr>
          <p:cNvPr id="13" name="TextBox 12">
            <a:extLst>
              <a:ext uri="{FF2B5EF4-FFF2-40B4-BE49-F238E27FC236}">
                <a16:creationId xmlns:a16="http://schemas.microsoft.com/office/drawing/2014/main" id="{3FDACE88-67E5-4A50-8DC1-E2F7763FB4DF}"/>
              </a:ext>
            </a:extLst>
          </p:cNvPr>
          <p:cNvSpPr txBox="1"/>
          <p:nvPr/>
        </p:nvSpPr>
        <p:spPr>
          <a:xfrm>
            <a:off x="1724425" y="3105150"/>
            <a:ext cx="67056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BẢY</a:t>
            </a:r>
            <a:r>
              <a:rPr lang="en-US" sz="2800" b="1" i="0" dirty="0">
                <a:solidFill>
                  <a:srgbClr val="FFFF00"/>
                </a:solidFill>
                <a:effectLst/>
                <a:latin typeface="Arial" panose="020B0604020202020204" pitchFamily="34" charset="0"/>
              </a:rPr>
              <a:t> TUẦN XXI THƯỜNG NIÊN C</a:t>
            </a:r>
            <a:endParaRPr lang="en-US" sz="2800" b="1" dirty="0">
              <a:solidFill>
                <a:srgbClr val="FFFF00"/>
              </a:solidFill>
            </a:endParaRPr>
          </a:p>
        </p:txBody>
      </p:sp>
    </p:spTree>
    <p:extLst>
      <p:ext uri="{BB962C8B-B14F-4D97-AF65-F5344CB8AC3E}">
        <p14:creationId xmlns:p14="http://schemas.microsoft.com/office/powerpoint/2010/main" val="24895049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047750"/>
            <a:ext cx="8801100" cy="3276599"/>
          </a:xfrm>
        </p:spPr>
        <p:txBody>
          <a:bodyPr>
            <a:normAutofit fontScale="90000"/>
          </a:bodyPr>
          <a:lstStyle/>
          <a:p>
            <a:pPr algn="just"/>
            <a:r>
              <a:rPr lang="vi-VN" b="1" i="0" dirty="0">
                <a:solidFill>
                  <a:schemeClr val="bg1"/>
                </a:solidFill>
                <a:effectLst/>
                <a:latin typeface="Arial" panose="020B0604020202020204" pitchFamily="34" charset="0"/>
              </a:rPr>
              <a:t>Lạy Chúa, xin ghé tai nghe, xin nhậm lời tôi. Lạy Chúa tôi, xin cứu vớt người bầy tôi đáng cậy trông vào Chúa. Lạy Chúa, xin thương tôi, vì tôi ân cần kêu van Chúa suốt ngày.</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09800" y="174844"/>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33333"/>
                </a:solidFill>
                <a:effectLst/>
                <a:latin typeface="Arial" panose="020B0604020202020204" pitchFamily="34" charset="0"/>
              </a:rPr>
              <a:t> </a:t>
            </a:r>
            <a:r>
              <a:rPr lang="en-US" sz="4000" b="0" i="0" dirty="0">
                <a:solidFill>
                  <a:schemeClr val="bg1"/>
                </a:solidFill>
                <a:effectLst/>
                <a:latin typeface="Arial" panose="020B0604020202020204" pitchFamily="34" charset="0"/>
              </a:rPr>
              <a:t>1 Tx 4, 9-11</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599" y="3333750"/>
            <a:ext cx="4024381" cy="2270272"/>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323439"/>
          </a:xfrm>
          <a:prstGeom prst="rect">
            <a:avLst/>
          </a:prstGeom>
          <a:noFill/>
        </p:spPr>
        <p:txBody>
          <a:bodyPr wrap="square">
            <a:spAutoFit/>
          </a:bodyPr>
          <a:lstStyle/>
          <a:p>
            <a:pPr algn="just"/>
            <a:r>
              <a:rPr lang="vi-VN" sz="4000" i="0" dirty="0">
                <a:solidFill>
                  <a:schemeClr val="bg1"/>
                </a:solidFill>
                <a:effectLst/>
                <a:latin typeface="Arial" panose="020B0604020202020204" pitchFamily="34" charset="0"/>
              </a:rPr>
              <a:t>“</a:t>
            </a:r>
            <a:r>
              <a:rPr lang="vi-VN" sz="4000" i="1" dirty="0">
                <a:solidFill>
                  <a:schemeClr val="bg1"/>
                </a:solidFill>
                <a:effectLst/>
                <a:latin typeface="Arial" panose="020B0604020202020204" pitchFamily="34" charset="0"/>
              </a:rPr>
              <a:t>Chính anh em đã được Thiên Chúa dạy cho biết phải thương yêu nhau”.</a:t>
            </a:r>
            <a:endParaRPr lang="vi-VN" sz="4000"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36766" y="2054424"/>
            <a:ext cx="8686800"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nhất của Thánh Phaolô Tông đồ gửi tín hữu Thêxalônica.</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657350"/>
            <a:ext cx="88392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b="1" i="0" dirty="0">
                <a:solidFill>
                  <a:schemeClr val="bg1"/>
                </a:solidFill>
                <a:effectLst/>
                <a:latin typeface="Arial" panose="020B0604020202020204" pitchFamily="34" charset="0"/>
              </a:rPr>
              <a:t>Chúa ngự trị cai quản chư dân trong đường chính trực </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990600" y="1123950"/>
            <a:ext cx="7353300" cy="646331"/>
          </a:xfrm>
          <a:prstGeom prst="rect">
            <a:avLst/>
          </a:prstGeom>
          <a:noFill/>
        </p:spPr>
        <p:txBody>
          <a:bodyPr wrap="square" rtlCol="0">
            <a:spAutoFit/>
          </a:bodyPr>
          <a:lstStyle/>
          <a:p>
            <a:pPr algn="ctr"/>
            <a:r>
              <a:rPr lang="en-US" sz="3600" b="0" i="0" dirty="0">
                <a:solidFill>
                  <a:schemeClr val="bg1"/>
                </a:solidFill>
                <a:effectLst/>
                <a:latin typeface="Arial" panose="020B0604020202020204" pitchFamily="34" charset="0"/>
              </a:rPr>
              <a:t>Tv 97, 1. 7-8. 9</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 Thiên Chúa đã dùng Tin Mừng mà kêu gọi chúng ta, để chúng ta được chiếm lấy vinh quang của Ðức Giêsu Kitô, Chúa chúng ta. –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7" name="Content Placeholder 6">
            <a:extLst>
              <a:ext uri="{FF2B5EF4-FFF2-40B4-BE49-F238E27FC236}">
                <a16:creationId xmlns:a16="http://schemas.microsoft.com/office/drawing/2014/main" id="{D2029728-F188-4EDB-A5D8-DEB23990758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28041"/>
            <a:ext cx="9144000" cy="5143500"/>
          </a:xfrm>
        </p:spPr>
      </p:pic>
      <p:pic>
        <p:nvPicPr>
          <p:cNvPr id="11" name="Picture 10">
            <a:extLst>
              <a:ext uri="{FF2B5EF4-FFF2-40B4-BE49-F238E27FC236}">
                <a16:creationId xmlns:a16="http://schemas.microsoft.com/office/drawing/2014/main" id="{219AFA7B-2D60-4398-A435-67F6F5E34C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800" y="28041"/>
            <a:ext cx="1066800" cy="1066800"/>
          </a:xfrm>
          <a:prstGeom prst="rect">
            <a:avLst/>
          </a:prstGeom>
        </p:spPr>
      </p:pic>
      <p:sp>
        <p:nvSpPr>
          <p:cNvPr id="13" name="TextBox 12">
            <a:extLst>
              <a:ext uri="{FF2B5EF4-FFF2-40B4-BE49-F238E27FC236}">
                <a16:creationId xmlns:a16="http://schemas.microsoft.com/office/drawing/2014/main" id="{3FDACE88-67E5-4A50-8DC1-E2F7763FB4DF}"/>
              </a:ext>
            </a:extLst>
          </p:cNvPr>
          <p:cNvSpPr txBox="1"/>
          <p:nvPr/>
        </p:nvSpPr>
        <p:spPr>
          <a:xfrm>
            <a:off x="1724425" y="3105150"/>
            <a:ext cx="6705600" cy="523220"/>
          </a:xfrm>
          <a:prstGeom prst="rect">
            <a:avLst/>
          </a:prstGeom>
          <a:noFill/>
        </p:spPr>
        <p:txBody>
          <a:bodyPr wrap="square">
            <a:spAutoFit/>
          </a:bodyPr>
          <a:lstStyle/>
          <a:p>
            <a:pPr algn="ctr"/>
            <a:r>
              <a:rPr lang="en-US" sz="2800" b="1" i="0" dirty="0" err="1">
                <a:solidFill>
                  <a:srgbClr val="FF0000"/>
                </a:solidFill>
                <a:effectLst/>
                <a:latin typeface="Arial" panose="020B0604020202020204" pitchFamily="34" charset="0"/>
              </a:rPr>
              <a:t>Phúc</a:t>
            </a:r>
            <a:r>
              <a:rPr lang="en-US" sz="2800" b="1" i="0" dirty="0">
                <a:solidFill>
                  <a:srgbClr val="FF0000"/>
                </a:solidFill>
                <a:effectLst/>
                <a:latin typeface="Arial" panose="020B0604020202020204" pitchFamily="34" charset="0"/>
              </a:rPr>
              <a:t> </a:t>
            </a:r>
            <a:r>
              <a:rPr lang="en-US" sz="2800" b="1" i="0" dirty="0" err="1">
                <a:solidFill>
                  <a:srgbClr val="FF0000"/>
                </a:solidFill>
                <a:effectLst/>
                <a:latin typeface="Arial" panose="020B0604020202020204" pitchFamily="34" charset="0"/>
              </a:rPr>
              <a:t>Âm</a:t>
            </a:r>
            <a:r>
              <a:rPr lang="en-US" sz="2800" b="1" i="0" dirty="0">
                <a:solidFill>
                  <a:srgbClr val="FF0000"/>
                </a:solidFill>
                <a:effectLst/>
                <a:latin typeface="Arial" panose="020B0604020202020204" pitchFamily="34" charset="0"/>
              </a:rPr>
              <a:t>: Mt 25, 14-30</a:t>
            </a:r>
            <a:endParaRPr lang="en-US" sz="2800" b="1" dirty="0">
              <a:solidFill>
                <a:srgbClr val="FF0000"/>
              </a:solidFill>
            </a:endParaRPr>
          </a:p>
        </p:txBody>
      </p:sp>
    </p:spTree>
    <p:extLst>
      <p:ext uri="{BB962C8B-B14F-4D97-AF65-F5344CB8AC3E}">
        <p14:creationId xmlns:p14="http://schemas.microsoft.com/office/powerpoint/2010/main" val="22731431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a:bodyPr>
          <a:lstStyle/>
          <a:p>
            <a:pPr algn="just"/>
            <a:r>
              <a:rPr lang="vi-VN" b="1" i="0" dirty="0">
                <a:solidFill>
                  <a:schemeClr val="bg1"/>
                </a:solidFill>
                <a:effectLst/>
                <a:latin typeface="Arial" panose="020B0604020202020204" pitchFamily="34" charset="0"/>
              </a:rPr>
              <a:t>Lạy Chúa, do kết quả việc Chúa làm, địa cầu được no phỉ, để từ trong đất, con người tạo ra cơm bánh, và rượu làm hoan hỷ lòng người.</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5146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1415</TotalTime>
  <Words>219</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xin ghé tai nghe, xin nhậm lời tôi. Lạy Chúa tôi, xin cứu vớt người bầy tôi đáng cậy trông vào Chúa. Lạy Chúa, xin thương tôi, vì tôi ân cần kêu van Chúa suốt ngày.</vt:lpstr>
      <vt:lpstr>PowerPoint Presentation</vt:lpstr>
      <vt:lpstr>Ðáp: Chúa ngự trị cai quản chư dân trong đường chính trực </vt:lpstr>
      <vt:lpstr>Alleluia, alleluia!  – Thiên Chúa đã dùng Tin Mừng mà kêu gọi chúng ta, để chúng ta được chiếm lấy vinh quang của Ðức Giêsu Kitô, Chúa chúng ta. –   Alleluia.</vt:lpstr>
      <vt:lpstr>PowerPoint Presentation</vt:lpstr>
      <vt:lpstr>PowerPoint Presentation</vt:lpstr>
      <vt:lpstr>Lạy Chúa, do kết quả việc Chúa làm, địa cầu được no phỉ, để từ trong đất, con người tạo ra cơm bánh, và rượu làm hoan hỷ lòng người.</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172</cp:revision>
  <dcterms:created xsi:type="dcterms:W3CDTF">2021-12-05T01:20:54Z</dcterms:created>
  <dcterms:modified xsi:type="dcterms:W3CDTF">2025-08-11T11:42:47Z</dcterms:modified>
</cp:coreProperties>
</file>