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4" r:id="rId2"/>
    <p:sldMasterId id="2147483828" r:id="rId3"/>
  </p:sldMasterIdLst>
  <p:notesMasterIdLst>
    <p:notesMasterId r:id="rId15"/>
  </p:notesMasterIdLst>
  <p:sldIdLst>
    <p:sldId id="256" r:id="rId4"/>
    <p:sldId id="358" r:id="rId5"/>
    <p:sldId id="387" r:id="rId6"/>
    <p:sldId id="370" r:id="rId7"/>
    <p:sldId id="463" r:id="rId8"/>
    <p:sldId id="479" r:id="rId9"/>
    <p:sldId id="461" r:id="rId10"/>
    <p:sldId id="414" r:id="rId11"/>
    <p:sldId id="422" r:id="rId12"/>
    <p:sldId id="433" r:id="rId13"/>
    <p:sldId id="480"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0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1DE4D-090A-48C9-99B7-0BB1FB5F858F}"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4401-F08B-4ACC-99CD-2533AB8AC232}" type="slidenum">
              <a:rPr lang="en-US" smtClean="0"/>
              <a:t>‹#›</a:t>
            </a:fld>
            <a:endParaRPr lang="en-US"/>
          </a:p>
        </p:txBody>
      </p:sp>
    </p:spTree>
    <p:extLst>
      <p:ext uri="{BB962C8B-B14F-4D97-AF65-F5344CB8AC3E}">
        <p14:creationId xmlns:p14="http://schemas.microsoft.com/office/powerpoint/2010/main" val="382935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4401-F08B-4ACC-99CD-2533AB8AC232}" type="slidenum">
              <a:rPr lang="en-US" smtClean="0"/>
              <a:t>4</a:t>
            </a:fld>
            <a:endParaRPr lang="en-US"/>
          </a:p>
        </p:txBody>
      </p:sp>
    </p:spTree>
    <p:extLst>
      <p:ext uri="{BB962C8B-B14F-4D97-AF65-F5344CB8AC3E}">
        <p14:creationId xmlns:p14="http://schemas.microsoft.com/office/powerpoint/2010/main" val="417041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11989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1336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86541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6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09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3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58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31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0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84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2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05689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21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6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6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60582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19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58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18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91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49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2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830307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90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118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66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39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0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FBA4A0-73B6-49E7-A441-BC8F089A94F0}"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339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FBA4A0-73B6-49E7-A441-BC8F089A94F0}" type="datetimeFigureOut">
              <a:rPr lang="en-US" smtClean="0"/>
              <a:t>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8104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FBA4A0-73B6-49E7-A441-BC8F089A94F0}" type="datetimeFigureOut">
              <a:rPr lang="en-US" smtClean="0"/>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25145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t>5/10/2025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53818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282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89852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t>5/10/2025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t>‹#›</a:t>
            </a:fld>
            <a:endParaRPr lang="en-US"/>
          </a:p>
        </p:txBody>
      </p:sp>
    </p:spTree>
    <p:extLst>
      <p:ext uri="{BB962C8B-B14F-4D97-AF65-F5344CB8AC3E}">
        <p14:creationId xmlns:p14="http://schemas.microsoft.com/office/powerpoint/2010/main" val="5188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7707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65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8" name="Picture 7">
            <a:extLst>
              <a:ext uri="{FF2B5EF4-FFF2-40B4-BE49-F238E27FC236}">
                <a16:creationId xmlns:a16="http://schemas.microsoft.com/office/drawing/2014/main" id="{E7D8D8DF-769D-40B6-BDBB-E3AE9A17D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50"/>
            <a:ext cx="990600" cy="990600"/>
          </a:xfrm>
          <a:prstGeom prst="rect">
            <a:avLst/>
          </a:prstGeom>
        </p:spPr>
      </p:pic>
      <p:pic>
        <p:nvPicPr>
          <p:cNvPr id="5" name="Picture 4">
            <a:extLst>
              <a:ext uri="{FF2B5EF4-FFF2-40B4-BE49-F238E27FC236}">
                <a16:creationId xmlns:a16="http://schemas.microsoft.com/office/drawing/2014/main" id="{1941B525-0134-4090-B238-4CFBBF9AA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62100" cy="5143499"/>
          </a:xfrm>
          <a:prstGeom prst="rect">
            <a:avLst/>
          </a:prstGeom>
        </p:spPr>
      </p:pic>
      <p:sp>
        <p:nvSpPr>
          <p:cNvPr id="9" name="TextBox 8">
            <a:extLst>
              <a:ext uri="{FF2B5EF4-FFF2-40B4-BE49-F238E27FC236}">
                <a16:creationId xmlns:a16="http://schemas.microsoft.com/office/drawing/2014/main" id="{7593B540-F5C0-466D-BC07-EC0D3CCF61BF}"/>
              </a:ext>
            </a:extLst>
          </p:cNvPr>
          <p:cNvSpPr txBox="1"/>
          <p:nvPr/>
        </p:nvSpPr>
        <p:spPr>
          <a:xfrm>
            <a:off x="2514600" y="3714750"/>
            <a:ext cx="5562600" cy="523220"/>
          </a:xfrm>
          <a:prstGeom prst="rect">
            <a:avLst/>
          </a:prstGeom>
          <a:noFill/>
        </p:spPr>
        <p:txBody>
          <a:bodyPr wrap="square">
            <a:spAutoFit/>
          </a:bodyPr>
          <a:lstStyle/>
          <a:p>
            <a:pPr algn="l"/>
            <a:r>
              <a:rPr lang="en-US" sz="2800" b="1" i="0" cap="all" dirty="0">
                <a:solidFill>
                  <a:srgbClr val="FFFF00"/>
                </a:solidFill>
                <a:effectLst/>
                <a:latin typeface="Arial" panose="020B0604020202020204" pitchFamily="34" charset="0"/>
              </a:rPr>
              <a:t>THỨ BẢY TUẦN IV PHỤC SINH</a:t>
            </a:r>
            <a:endParaRPr lang="en-US" sz="2800" b="1" i="0" dirty="0">
              <a:solidFill>
                <a:srgbClr val="FFFF00"/>
              </a:solidFill>
              <a:effectLst/>
              <a:latin typeface="Helvetica Neue"/>
            </a:endParaRPr>
          </a:p>
        </p:txBody>
      </p:sp>
    </p:spTree>
    <p:extLst>
      <p:ext uri="{BB962C8B-B14F-4D97-AF65-F5344CB8AC3E}">
        <p14:creationId xmlns:p14="http://schemas.microsoft.com/office/powerpoint/2010/main" val="50339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b="1" dirty="0">
                <a:solidFill>
                  <a:srgbClr val="C00000"/>
                </a:solidFill>
                <a:latin typeface="Arial" panose="020B0604020202020204" pitchFamily="34" charset="0"/>
                <a:cs typeface="Arial" panose="020B0604020202020204" pitchFamily="34" charset="0"/>
              </a:rPr>
              <a:t>Ca </a:t>
            </a:r>
            <a:r>
              <a:rPr lang="en-US" sz="6000" b="1" dirty="0" err="1">
                <a:solidFill>
                  <a:srgbClr val="C00000"/>
                </a:solidFill>
                <a:latin typeface="Arial" panose="020B0604020202020204" pitchFamily="34" charset="0"/>
                <a:cs typeface="Arial" panose="020B0604020202020204" pitchFamily="34" charset="0"/>
              </a:rPr>
              <a:t>Kết</a:t>
            </a:r>
            <a:r>
              <a:rPr lang="en-US" sz="6000" b="1" dirty="0">
                <a:solidFill>
                  <a:srgbClr val="C00000"/>
                </a:solidFill>
                <a:latin typeface="Arial" panose="020B0604020202020204" pitchFamily="34" charset="0"/>
                <a:cs typeface="Arial" panose="020B0604020202020204" pitchFamily="34" charset="0"/>
              </a:rPr>
              <a:t> </a:t>
            </a:r>
            <a:r>
              <a:rPr lang="en-US" sz="6000" b="1" dirty="0" err="1">
                <a:solidFill>
                  <a:srgbClr val="C00000"/>
                </a:solidFill>
                <a:latin typeface="Arial" panose="020B0604020202020204" pitchFamily="34" charset="0"/>
                <a:cs typeface="Arial" panose="020B0604020202020204" pitchFamily="34" charset="0"/>
              </a:rPr>
              <a:t>Lễ</a:t>
            </a:r>
            <a:br>
              <a:rPr lang="en-US" dirty="0">
                <a:solidFill>
                  <a:srgbClr val="C00000"/>
                </a:solidFill>
              </a:rPr>
            </a:br>
            <a:endParaRPr lang="en-US" i="1" dirty="0">
              <a:solidFill>
                <a:srgbClr val="002060"/>
              </a:solidFill>
            </a:endParaRPr>
          </a:p>
        </p:txBody>
      </p:sp>
    </p:spTree>
    <p:extLst>
      <p:ext uri="{BB962C8B-B14F-4D97-AF65-F5344CB8AC3E}">
        <p14:creationId xmlns:p14="http://schemas.microsoft.com/office/powerpoint/2010/main" val="46913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8" name="Picture 7">
            <a:extLst>
              <a:ext uri="{FF2B5EF4-FFF2-40B4-BE49-F238E27FC236}">
                <a16:creationId xmlns:a16="http://schemas.microsoft.com/office/drawing/2014/main" id="{E7D8D8DF-769D-40B6-BDBB-E3AE9A17D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85750"/>
            <a:ext cx="990600" cy="990600"/>
          </a:xfrm>
          <a:prstGeom prst="rect">
            <a:avLst/>
          </a:prstGeom>
        </p:spPr>
      </p:pic>
      <p:pic>
        <p:nvPicPr>
          <p:cNvPr id="5" name="Picture 4">
            <a:extLst>
              <a:ext uri="{FF2B5EF4-FFF2-40B4-BE49-F238E27FC236}">
                <a16:creationId xmlns:a16="http://schemas.microsoft.com/office/drawing/2014/main" id="{1941B525-0134-4090-B238-4CFBBF9AA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62100" cy="5143499"/>
          </a:xfrm>
          <a:prstGeom prst="rect">
            <a:avLst/>
          </a:prstGeom>
        </p:spPr>
      </p:pic>
      <p:sp>
        <p:nvSpPr>
          <p:cNvPr id="9" name="TextBox 8">
            <a:extLst>
              <a:ext uri="{FF2B5EF4-FFF2-40B4-BE49-F238E27FC236}">
                <a16:creationId xmlns:a16="http://schemas.microsoft.com/office/drawing/2014/main" id="{7593B540-F5C0-466D-BC07-EC0D3CCF61BF}"/>
              </a:ext>
            </a:extLst>
          </p:cNvPr>
          <p:cNvSpPr txBox="1"/>
          <p:nvPr/>
        </p:nvSpPr>
        <p:spPr>
          <a:xfrm>
            <a:off x="2514600" y="3714750"/>
            <a:ext cx="5562600" cy="523220"/>
          </a:xfrm>
          <a:prstGeom prst="rect">
            <a:avLst/>
          </a:prstGeom>
          <a:noFill/>
        </p:spPr>
        <p:txBody>
          <a:bodyPr wrap="square">
            <a:spAutoFit/>
          </a:bodyPr>
          <a:lstStyle/>
          <a:p>
            <a:pPr algn="l"/>
            <a:r>
              <a:rPr lang="en-US" sz="2800" b="1" i="0" cap="all" dirty="0">
                <a:solidFill>
                  <a:srgbClr val="FFFF00"/>
                </a:solidFill>
                <a:effectLst/>
                <a:latin typeface="Arial" panose="020B0604020202020204" pitchFamily="34" charset="0"/>
              </a:rPr>
              <a:t>THỨ BẢY TUẦN IV PHỤC SINH</a:t>
            </a:r>
            <a:endParaRPr lang="en-US" sz="2800" b="1" i="0" dirty="0">
              <a:solidFill>
                <a:srgbClr val="FFFF00"/>
              </a:solidFill>
              <a:effectLst/>
              <a:latin typeface="Helvetica Neue"/>
            </a:endParaRPr>
          </a:p>
        </p:txBody>
      </p:sp>
    </p:spTree>
    <p:extLst>
      <p:ext uri="{BB962C8B-B14F-4D97-AF65-F5344CB8AC3E}">
        <p14:creationId xmlns:p14="http://schemas.microsoft.com/office/powerpoint/2010/main" val="9260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9144000" cy="1066800"/>
          </a:xfrm>
        </p:spPr>
        <p:txBody>
          <a:bodyPr>
            <a:normAutofit fontScale="90000"/>
          </a:bodyPr>
          <a:lstStyle/>
          <a:p>
            <a:r>
              <a:rPr lang="en-US" sz="6600" dirty="0">
                <a:solidFill>
                  <a:srgbClr val="C00000"/>
                </a:solidFill>
              </a:rPr>
              <a:t>Ca </a:t>
            </a:r>
            <a:r>
              <a:rPr lang="en-US" sz="6600" dirty="0" err="1">
                <a:solidFill>
                  <a:srgbClr val="C00000"/>
                </a:solidFill>
              </a:rPr>
              <a:t>Nhập</a:t>
            </a:r>
            <a:r>
              <a:rPr lang="en-US" sz="6600" dirty="0">
                <a:solidFill>
                  <a:srgbClr val="C00000"/>
                </a:solidFill>
              </a:rPr>
              <a:t> </a:t>
            </a:r>
            <a:r>
              <a:rPr lang="en-US" sz="6600" dirty="0" err="1">
                <a:solidFill>
                  <a:srgbClr val="C00000"/>
                </a:solidFill>
              </a:rPr>
              <a:t>Lễ</a:t>
            </a:r>
            <a:endParaRPr lang="en-US" i="1" dirty="0">
              <a:solidFill>
                <a:srgbClr val="002060"/>
              </a:solidFill>
            </a:endParaRPr>
          </a:p>
        </p:txBody>
      </p:sp>
      <p:sp>
        <p:nvSpPr>
          <p:cNvPr id="3" name="TextBox 2">
            <a:extLst>
              <a:ext uri="{FF2B5EF4-FFF2-40B4-BE49-F238E27FC236}">
                <a16:creationId xmlns:a16="http://schemas.microsoft.com/office/drawing/2014/main" id="{EF971FBE-6D28-4023-82EF-9752E196DAC8}"/>
              </a:ext>
            </a:extLst>
          </p:cNvPr>
          <p:cNvSpPr txBox="1"/>
          <p:nvPr/>
        </p:nvSpPr>
        <p:spPr>
          <a:xfrm>
            <a:off x="342900" y="971550"/>
            <a:ext cx="8801100" cy="3477875"/>
          </a:xfrm>
          <a:prstGeom prst="rect">
            <a:avLst/>
          </a:prstGeom>
          <a:noFill/>
        </p:spPr>
        <p:txBody>
          <a:bodyPr wrap="square" rtlCol="0">
            <a:spAutoFit/>
          </a:bodyPr>
          <a:lstStyle/>
          <a:p>
            <a:r>
              <a:rPr lang="vi-VN" sz="4400" b="1" i="0" dirty="0">
                <a:solidFill>
                  <a:srgbClr val="C00000"/>
                </a:solidFill>
                <a:effectLst/>
                <a:latin typeface="Arial" panose="020B0604020202020204" pitchFamily="34" charset="0"/>
              </a:rPr>
              <a:t>Hỡi dân riêng Chúa, hãy rao giảng quyền năng của Đấng đã gọi anh em ra khỏi tối tăm, mà vào ánh sáng kỳ diệu của Người – Alleluia.</a:t>
            </a:r>
            <a:endParaRPr lang="en-US" sz="4400" b="1" dirty="0">
              <a:solidFill>
                <a:srgbClr val="C00000"/>
              </a:solidFill>
            </a:endParaRPr>
          </a:p>
        </p:txBody>
      </p:sp>
    </p:spTree>
    <p:extLst>
      <p:ext uri="{BB962C8B-B14F-4D97-AF65-F5344CB8AC3E}">
        <p14:creationId xmlns:p14="http://schemas.microsoft.com/office/powerpoint/2010/main" val="299509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6658"/>
            <a:ext cx="8991600" cy="2571750"/>
          </a:xfrm>
        </p:spPr>
        <p:txBody>
          <a:bodyPr>
            <a:normAutofit fontScale="90000"/>
          </a:bodyPr>
          <a:lstStyle/>
          <a:p>
            <a:pPr algn="l"/>
            <a:r>
              <a:rPr lang="en-US" sz="4000" dirty="0" err="1">
                <a:solidFill>
                  <a:srgbClr val="C00000"/>
                </a:solidFill>
              </a:rPr>
              <a:t>Bài</a:t>
            </a:r>
            <a:r>
              <a:rPr lang="en-US" sz="4000" dirty="0">
                <a:solidFill>
                  <a:srgbClr val="C00000"/>
                </a:solidFill>
              </a:rPr>
              <a:t> </a:t>
            </a:r>
            <a:r>
              <a:rPr lang="en-US" sz="4000" dirty="0" err="1">
                <a:solidFill>
                  <a:srgbClr val="C00000"/>
                </a:solidFill>
              </a:rPr>
              <a:t>đọc</a:t>
            </a:r>
            <a:r>
              <a:rPr lang="en-US" sz="4000" dirty="0">
                <a:solidFill>
                  <a:srgbClr val="C00000"/>
                </a:solidFill>
              </a:rPr>
              <a:t> 1</a:t>
            </a:r>
            <a:r>
              <a:rPr lang="en-US" sz="4000" dirty="0">
                <a:solidFill>
                  <a:srgbClr val="0070C0"/>
                </a:solidFill>
              </a:rPr>
              <a:t>. </a:t>
            </a:r>
            <a:r>
              <a:rPr lang="en-US" sz="4000" b="0" i="0" dirty="0" err="1">
                <a:solidFill>
                  <a:srgbClr val="0070C0"/>
                </a:solidFill>
                <a:effectLst/>
                <a:latin typeface="Arial" panose="020B0604020202020204" pitchFamily="34" charset="0"/>
              </a:rPr>
              <a:t>Cv</a:t>
            </a:r>
            <a:r>
              <a:rPr lang="en-US" sz="4000" b="0" i="0" dirty="0">
                <a:solidFill>
                  <a:srgbClr val="0070C0"/>
                </a:solidFill>
                <a:effectLst/>
                <a:latin typeface="Arial" panose="020B0604020202020204" pitchFamily="34" charset="0"/>
              </a:rPr>
              <a:t> 13, 44-52</a:t>
            </a:r>
            <a:br>
              <a:rPr lang="en-US" sz="4000" dirty="0">
                <a:solidFill>
                  <a:srgbClr val="C00000"/>
                </a:solidFill>
                <a:latin typeface="Arial" panose="020B0604020202020204" pitchFamily="34" charset="0"/>
                <a:cs typeface="Arial" panose="020B0604020202020204" pitchFamily="34" charset="0"/>
              </a:rPr>
            </a:br>
            <a:r>
              <a:rPr lang="en-US" b="1" i="1" dirty="0">
                <a:solidFill>
                  <a:srgbClr val="C00000"/>
                </a:solidFill>
                <a:effectLst/>
                <a:latin typeface="Arial" panose="020B0604020202020204" pitchFamily="34" charset="0"/>
              </a:rPr>
              <a:t>“</a:t>
            </a:r>
            <a:r>
              <a:rPr lang="en-US" b="1" i="1" dirty="0" err="1">
                <a:solidFill>
                  <a:srgbClr val="C00000"/>
                </a:solidFill>
                <a:effectLst/>
                <a:latin typeface="Arial" panose="020B0604020202020204" pitchFamily="34" charset="0"/>
              </a:rPr>
              <a:t>Ðây</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chúng</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tôi</a:t>
            </a:r>
            <a:r>
              <a:rPr lang="en-US" b="1" i="1" dirty="0">
                <a:solidFill>
                  <a:srgbClr val="C00000"/>
                </a:solidFill>
                <a:effectLst/>
                <a:latin typeface="Arial" panose="020B0604020202020204" pitchFamily="34" charset="0"/>
              </a:rPr>
              <a:t> quay </a:t>
            </a:r>
            <a:r>
              <a:rPr lang="en-US" b="1" i="1" dirty="0" err="1">
                <a:solidFill>
                  <a:srgbClr val="C00000"/>
                </a:solidFill>
                <a:effectLst/>
                <a:latin typeface="Arial" panose="020B0604020202020204" pitchFamily="34" charset="0"/>
              </a:rPr>
              <a:t>về</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phía</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các</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dân</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ngoại</a:t>
            </a:r>
            <a:r>
              <a:rPr lang="en-US" b="1" i="1" dirty="0">
                <a:solidFill>
                  <a:srgbClr val="C00000"/>
                </a:solidFill>
                <a:effectLst/>
                <a:latin typeface="Arial" panose="020B0604020202020204" pitchFamily="34" charset="0"/>
              </a:rPr>
              <a:t>”.</a:t>
            </a:r>
            <a:br>
              <a:rPr lang="en-US" b="0" i="1" dirty="0">
                <a:solidFill>
                  <a:srgbClr val="333333"/>
                </a:solidFill>
                <a:effectLst/>
                <a:latin typeface="Arial" panose="020B0604020202020204" pitchFamily="34" charset="0"/>
              </a:rPr>
            </a:br>
            <a:r>
              <a:rPr lang="vi-VN" sz="4000" dirty="0">
                <a:solidFill>
                  <a:srgbClr val="C00000"/>
                </a:solidFill>
              </a:rPr>
              <a:t>Bài trích sách Công vụ Tông Đồ.</a:t>
            </a:r>
            <a:endParaRPr lang="en-US" sz="40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698408"/>
            <a:ext cx="4724400" cy="2305339"/>
          </a:xfrm>
          <a:prstGeom prst="rect">
            <a:avLst/>
          </a:prstGeom>
        </p:spPr>
      </p:pic>
    </p:spTree>
    <p:extLst>
      <p:ext uri="{BB962C8B-B14F-4D97-AF65-F5344CB8AC3E}">
        <p14:creationId xmlns:p14="http://schemas.microsoft.com/office/powerpoint/2010/main" val="314872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3238500" y="478557"/>
            <a:ext cx="2667000" cy="830997"/>
          </a:xfrm>
          <a:prstGeom prst="rect">
            <a:avLst/>
          </a:prstGeom>
          <a:noFill/>
        </p:spPr>
        <p:txBody>
          <a:bodyPr wrap="square">
            <a:spAutoFit/>
          </a:bodyPr>
          <a:lstStyle/>
          <a:p>
            <a:r>
              <a:rPr lang="en-US" sz="4800" b="1" dirty="0" err="1">
                <a:solidFill>
                  <a:srgbClr val="C00000"/>
                </a:solidFill>
                <a:latin typeface="Arial" panose="020B0604020202020204" pitchFamily="34" charset="0"/>
              </a:rPr>
              <a:t>Đáp</a:t>
            </a:r>
            <a:r>
              <a:rPr lang="en-US" sz="4800" b="1" dirty="0">
                <a:solidFill>
                  <a:srgbClr val="C00000"/>
                </a:solidFill>
                <a:latin typeface="Arial" panose="020B0604020202020204" pitchFamily="34" charset="0"/>
              </a:rPr>
              <a:t> ca:</a:t>
            </a:r>
            <a:endParaRPr lang="en-US" sz="4800" b="1" dirty="0">
              <a:solidFill>
                <a:srgbClr val="C00000"/>
              </a:solidFill>
            </a:endParaRPr>
          </a:p>
        </p:txBody>
      </p:sp>
      <p:sp>
        <p:nvSpPr>
          <p:cNvPr id="6" name="TextBox 5">
            <a:extLst>
              <a:ext uri="{FF2B5EF4-FFF2-40B4-BE49-F238E27FC236}">
                <a16:creationId xmlns:a16="http://schemas.microsoft.com/office/drawing/2014/main" id="{C8F3F226-75E0-46B7-AC2C-BFC9C8919B3F}"/>
              </a:ext>
            </a:extLst>
          </p:cNvPr>
          <p:cNvSpPr txBox="1"/>
          <p:nvPr/>
        </p:nvSpPr>
        <p:spPr>
          <a:xfrm>
            <a:off x="114300" y="1462925"/>
            <a:ext cx="8915400" cy="646331"/>
          </a:xfrm>
          <a:prstGeom prst="rect">
            <a:avLst/>
          </a:prstGeom>
          <a:noFill/>
        </p:spPr>
        <p:txBody>
          <a:bodyPr wrap="square">
            <a:spAutoFit/>
          </a:bodyPr>
          <a:lstStyle/>
          <a:p>
            <a:pPr algn="ctr"/>
            <a:r>
              <a:rPr lang="de-DE" sz="3600" b="0" i="0" dirty="0">
                <a:solidFill>
                  <a:srgbClr val="0070C0"/>
                </a:solidFill>
                <a:effectLst/>
                <a:latin typeface="Arial" panose="020B0604020202020204" pitchFamily="34" charset="0"/>
              </a:rPr>
              <a:t>Tv 97, 1. 2-3ab. 3cd-4</a:t>
            </a:r>
            <a:endParaRPr lang="en-US" sz="3600"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571500" y="2209800"/>
            <a:ext cx="8001000" cy="2266949"/>
          </a:xfrm>
        </p:spPr>
        <p:txBody>
          <a:bodyPr>
            <a:normAutofit/>
          </a:bodyPr>
          <a:lstStyle/>
          <a:p>
            <a:pPr algn="just"/>
            <a:r>
              <a:rPr lang="vi-VN" b="1" i="0" dirty="0">
                <a:solidFill>
                  <a:srgbClr val="C00000"/>
                </a:solidFill>
                <a:effectLst/>
                <a:latin typeface="Arial" panose="020B0604020202020204" pitchFamily="34" charset="0"/>
              </a:rPr>
              <a:t>Ðáp: Khắp nơi bờ cõi địa cầu đã nhìn thấy ơn cứu độ của Thiên Chúa chúng ta</a:t>
            </a:r>
            <a:endParaRPr lang="en-US" b="1" i="1" dirty="0">
              <a:solidFill>
                <a:srgbClr val="C00000"/>
              </a:solidFill>
            </a:endParaRPr>
          </a:p>
        </p:txBody>
      </p:sp>
    </p:spTree>
    <p:extLst>
      <p:ext uri="{BB962C8B-B14F-4D97-AF65-F5344CB8AC3E}">
        <p14:creationId xmlns:p14="http://schemas.microsoft.com/office/powerpoint/2010/main" val="149001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1638300" y="209550"/>
            <a:ext cx="5943600" cy="707886"/>
          </a:xfrm>
          <a:prstGeom prst="rect">
            <a:avLst/>
          </a:prstGeom>
          <a:noFill/>
        </p:spPr>
        <p:txBody>
          <a:bodyPr wrap="square">
            <a:spAutoFit/>
          </a:bodyPr>
          <a:lstStyle/>
          <a:p>
            <a:pPr algn="ctr"/>
            <a:r>
              <a:rPr lang="en-US" sz="4000" b="1" i="0" dirty="0">
                <a:solidFill>
                  <a:srgbClr val="C00000"/>
                </a:solidFill>
                <a:effectLst/>
                <a:latin typeface="Arial" panose="020B0604020202020204" pitchFamily="34" charset="0"/>
              </a:rPr>
              <a:t>Alleluia: </a:t>
            </a:r>
            <a:r>
              <a:rPr lang="en-US" sz="4000" b="0" i="0" dirty="0">
                <a:solidFill>
                  <a:srgbClr val="0070C0"/>
                </a:solidFill>
                <a:effectLst/>
                <a:latin typeface="Arial" panose="020B0604020202020204" pitchFamily="34" charset="0"/>
              </a:rPr>
              <a:t>Cl 3, 1</a:t>
            </a:r>
            <a:endParaRPr lang="en-US" sz="4000" b="1"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533400" y="1733550"/>
            <a:ext cx="8153400" cy="2266949"/>
          </a:xfrm>
        </p:spPr>
        <p:txBody>
          <a:bodyPr>
            <a:noAutofit/>
          </a:bodyPr>
          <a:lstStyle/>
          <a:p>
            <a:pPr algn="just"/>
            <a:r>
              <a:rPr lang="vi-VN" sz="4000" b="1" i="0" dirty="0">
                <a:solidFill>
                  <a:srgbClr val="C00000"/>
                </a:solidFill>
                <a:effectLst/>
                <a:latin typeface="Arial" panose="020B0604020202020204" pitchFamily="34" charset="0"/>
              </a:rPr>
              <a:t>Alleluia, alleluia! – Nếu anh em sống lại làm một với Ðức Kitô, thì anh em hãy tìm kiếm những sự cao siêu trên trời, nơi Ðức Kitô đang ngự bên hữu Thiên Chúa. – Alleluia.</a:t>
            </a:r>
            <a:endParaRPr lang="en-US" sz="4000" b="1" i="1" dirty="0">
              <a:solidFill>
                <a:srgbClr val="C00000"/>
              </a:solidFill>
            </a:endParaRPr>
          </a:p>
        </p:txBody>
      </p:sp>
    </p:spTree>
    <p:extLst>
      <p:ext uri="{BB962C8B-B14F-4D97-AF65-F5344CB8AC3E}">
        <p14:creationId xmlns:p14="http://schemas.microsoft.com/office/powerpoint/2010/main" val="142666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8" name="Picture 7">
            <a:extLst>
              <a:ext uri="{FF2B5EF4-FFF2-40B4-BE49-F238E27FC236}">
                <a16:creationId xmlns:a16="http://schemas.microsoft.com/office/drawing/2014/main" id="{E7D8D8DF-769D-40B6-BDBB-E3AE9A17D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85750"/>
            <a:ext cx="990600" cy="990600"/>
          </a:xfrm>
          <a:prstGeom prst="rect">
            <a:avLst/>
          </a:prstGeom>
        </p:spPr>
      </p:pic>
      <p:pic>
        <p:nvPicPr>
          <p:cNvPr id="5" name="Picture 4">
            <a:extLst>
              <a:ext uri="{FF2B5EF4-FFF2-40B4-BE49-F238E27FC236}">
                <a16:creationId xmlns:a16="http://schemas.microsoft.com/office/drawing/2014/main" id="{1941B525-0134-4090-B238-4CFBBF9AA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62100" cy="5143499"/>
          </a:xfrm>
          <a:prstGeom prst="rect">
            <a:avLst/>
          </a:prstGeom>
        </p:spPr>
      </p:pic>
      <p:sp>
        <p:nvSpPr>
          <p:cNvPr id="9" name="TextBox 8">
            <a:extLst>
              <a:ext uri="{FF2B5EF4-FFF2-40B4-BE49-F238E27FC236}">
                <a16:creationId xmlns:a16="http://schemas.microsoft.com/office/drawing/2014/main" id="{7593B540-F5C0-466D-BC07-EC0D3CCF61BF}"/>
              </a:ext>
            </a:extLst>
          </p:cNvPr>
          <p:cNvSpPr txBox="1"/>
          <p:nvPr/>
        </p:nvSpPr>
        <p:spPr>
          <a:xfrm>
            <a:off x="2895600" y="3638550"/>
            <a:ext cx="5562600" cy="646331"/>
          </a:xfrm>
          <a:prstGeom prst="rect">
            <a:avLst/>
          </a:prstGeom>
          <a:noFill/>
        </p:spPr>
        <p:txBody>
          <a:bodyPr wrap="square">
            <a:spAutoFit/>
          </a:bodyPr>
          <a:lstStyle/>
          <a:p>
            <a:pPr algn="l"/>
            <a:r>
              <a:rPr lang="nb-NO" sz="3600" b="1" i="0" dirty="0">
                <a:solidFill>
                  <a:srgbClr val="FFFF00"/>
                </a:solidFill>
                <a:effectLst/>
                <a:latin typeface="Arial" panose="020B0604020202020204" pitchFamily="34" charset="0"/>
              </a:rPr>
              <a:t>Phúc Âm: Ga 14, 7-14</a:t>
            </a:r>
            <a:endParaRPr lang="en-US" sz="3600" b="1" i="0" dirty="0">
              <a:solidFill>
                <a:srgbClr val="FFFF00"/>
              </a:solidFill>
              <a:effectLst/>
              <a:latin typeface="Helvetica Neue"/>
            </a:endParaRPr>
          </a:p>
        </p:txBody>
      </p:sp>
    </p:spTree>
    <p:extLst>
      <p:ext uri="{BB962C8B-B14F-4D97-AF65-F5344CB8AC3E}">
        <p14:creationId xmlns:p14="http://schemas.microsoft.com/office/powerpoint/2010/main" val="3921278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5108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a:solidFill>
                  <a:srgbClr val="C00000"/>
                </a:solidFill>
              </a:rPr>
              <a:t>Ca </a:t>
            </a:r>
            <a:r>
              <a:rPr lang="en-US" sz="6000" dirty="0" err="1">
                <a:solidFill>
                  <a:srgbClr val="C00000"/>
                </a:solidFill>
              </a:rPr>
              <a:t>Dâng</a:t>
            </a:r>
            <a:r>
              <a:rPr lang="en-US" sz="6000" dirty="0">
                <a:solidFill>
                  <a:srgbClr val="C00000"/>
                </a:solidFill>
              </a:rPr>
              <a:t> </a:t>
            </a:r>
            <a:r>
              <a:rPr lang="en-US" sz="6000" dirty="0" err="1">
                <a:solidFill>
                  <a:srgbClr val="C00000"/>
                </a:solidFill>
              </a:rPr>
              <a:t>Lễ</a:t>
            </a:r>
            <a:br>
              <a:rPr lang="en-US" sz="6000" dirty="0">
                <a:solidFill>
                  <a:srgbClr val="C00000"/>
                </a:solidFill>
              </a:rPr>
            </a:b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234345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594" y="90374"/>
            <a:ext cx="9144000" cy="533400"/>
          </a:xfrm>
        </p:spPr>
        <p:txBody>
          <a:bodyPr>
            <a:normAutofit fontScale="90000"/>
          </a:bodyPr>
          <a:lstStyle/>
          <a:p>
            <a:r>
              <a:rPr lang="en-US" sz="5400" b="1" dirty="0">
                <a:solidFill>
                  <a:srgbClr val="C00000"/>
                </a:solidFill>
              </a:rPr>
              <a:t>Ca </a:t>
            </a:r>
            <a:r>
              <a:rPr lang="en-US" sz="5400" b="1" dirty="0" err="1">
                <a:solidFill>
                  <a:srgbClr val="C00000"/>
                </a:solidFill>
              </a:rPr>
              <a:t>Hiệp</a:t>
            </a:r>
            <a:r>
              <a:rPr lang="en-US" sz="5400" b="1" dirty="0">
                <a:solidFill>
                  <a:srgbClr val="C00000"/>
                </a:solidFill>
              </a:rPr>
              <a:t> </a:t>
            </a:r>
            <a:r>
              <a:rPr lang="en-US" sz="5400" b="1" dirty="0" err="1">
                <a:solidFill>
                  <a:srgbClr val="C00000"/>
                </a:solidFill>
              </a:rPr>
              <a:t>Lễ</a:t>
            </a:r>
            <a:endParaRPr lang="en-US" sz="5400" b="1" i="1" dirty="0">
              <a:solidFill>
                <a:srgbClr val="002060"/>
              </a:solidFill>
            </a:endParaRPr>
          </a:p>
        </p:txBody>
      </p:sp>
      <p:sp>
        <p:nvSpPr>
          <p:cNvPr id="3" name="TextBox 2">
            <a:extLst>
              <a:ext uri="{FF2B5EF4-FFF2-40B4-BE49-F238E27FC236}">
                <a16:creationId xmlns:a16="http://schemas.microsoft.com/office/drawing/2014/main" id="{ABFBF290-4444-4063-8694-9B186C774C95}"/>
              </a:ext>
            </a:extLst>
          </p:cNvPr>
          <p:cNvSpPr txBox="1"/>
          <p:nvPr/>
        </p:nvSpPr>
        <p:spPr>
          <a:xfrm>
            <a:off x="134471" y="816108"/>
            <a:ext cx="8648700" cy="3970318"/>
          </a:xfrm>
          <a:prstGeom prst="rect">
            <a:avLst/>
          </a:prstGeom>
          <a:noFill/>
        </p:spPr>
        <p:txBody>
          <a:bodyPr wrap="square" rtlCol="0">
            <a:spAutoFit/>
          </a:bodyPr>
          <a:lstStyle/>
          <a:p>
            <a:r>
              <a:rPr lang="vi-VN" sz="3600" b="0" i="0" dirty="0">
                <a:solidFill>
                  <a:srgbClr val="C00000"/>
                </a:solidFill>
                <a:effectLst/>
                <a:latin typeface="Arial" panose="020B0604020202020204" pitchFamily="34" charset="0"/>
              </a:rPr>
              <a:t>Lạy Chúa, chúng con vừa cử hành lễ tạ ơn để tưởng nhớ Ðức Kitô Con Chúa, như lời Người truyền dạy, và chúng con đã được rước Mình và Máu Thánh Người; cúi xin Chúa nhận lời chúng con khẩn nguyện và ban cho chúng con được thêm lòng yêu mến. Chúng con cầu xin…</a:t>
            </a:r>
            <a:endParaRPr lang="en-US" sz="3600" b="1" dirty="0">
              <a:solidFill>
                <a:srgbClr val="C00000"/>
              </a:solidFill>
            </a:endParaRPr>
          </a:p>
        </p:txBody>
      </p:sp>
    </p:spTree>
    <p:extLst>
      <p:ext uri="{BB962C8B-B14F-4D97-AF65-F5344CB8AC3E}">
        <p14:creationId xmlns:p14="http://schemas.microsoft.com/office/powerpoint/2010/main" val="1803416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235</Words>
  <Application>Microsoft Office PowerPoint</Application>
  <PresentationFormat>On-screen Show (16:9)</PresentationFormat>
  <Paragraphs>16</Paragraphs>
  <Slides>11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Helvetica Neue</vt:lpstr>
      <vt:lpstr>UTM American Sans</vt:lpstr>
      <vt:lpstr>Office Theme</vt:lpstr>
      <vt:lpstr>12_Office Theme</vt:lpstr>
      <vt:lpstr>14_Office Theme</vt:lpstr>
      <vt:lpstr>PowerPoint Presentation</vt:lpstr>
      <vt:lpstr>Ca Nhập Lễ</vt:lpstr>
      <vt:lpstr>Bài đọc 1. Cv 13, 44-52 “Ðây chúng tôi quay về phía các dân ngoại”. Bài trích sách Công vụ Tông Đồ.</vt:lpstr>
      <vt:lpstr>Ðáp: Khắp nơi bờ cõi địa cầu đã nhìn thấy ơn cứu độ của Thiên Chúa chúng ta</vt:lpstr>
      <vt:lpstr>Alleluia, alleluia! – Nếu anh em sống lại làm một với Ðức Kitô, thì anh em hãy tìm kiếm những sự cao siêu trên trời, nơi Ðức Kitô đang ngự bên hữu Thiên Chúa. – Alleluia.</vt:lpstr>
      <vt:lpstr>PowerPoint Presentation</vt:lpstr>
      <vt:lpstr>PowerPoint Presentation</vt:lpstr>
      <vt:lpstr>Ca Dâng Lễ </vt:lpstr>
      <vt:lpstr>Ca Hiệp Lễ</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PC</cp:lastModifiedBy>
  <cp:revision>23</cp:revision>
  <dcterms:created xsi:type="dcterms:W3CDTF">2025-03-12T05:53:40Z</dcterms:created>
  <dcterms:modified xsi:type="dcterms:W3CDTF">2025-05-10T11:42:37Z</dcterms:modified>
</cp:coreProperties>
</file>