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7" r:id="rId7"/>
    <p:sldId id="278" r:id="rId8"/>
    <p:sldId id="282" r:id="rId9"/>
    <p:sldId id="283" r:id="rId10"/>
    <p:sldId id="318"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CCD952-49CE-44BA-B5EE-23E1AB2A8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F15B310-8F63-49C7-BDEF-BAE446E414B0}"/>
              </a:ext>
            </a:extLst>
          </p:cNvPr>
          <p:cNvSpPr txBox="1"/>
          <p:nvPr/>
        </p:nvSpPr>
        <p:spPr>
          <a:xfrm>
            <a:off x="2273863" y="318245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EE53D9F9-BD15-4825-AB73-B63770C636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321124"/>
            <a:ext cx="1035780" cy="1035780"/>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CCD952-49CE-44BA-B5EE-23E1AB2A8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F15B310-8F63-49C7-BDEF-BAE446E414B0}"/>
              </a:ext>
            </a:extLst>
          </p:cNvPr>
          <p:cNvSpPr txBox="1"/>
          <p:nvPr/>
        </p:nvSpPr>
        <p:spPr>
          <a:xfrm>
            <a:off x="2273863" y="318245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EE53D9F9-BD15-4825-AB73-B63770C636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321124"/>
            <a:ext cx="1035780" cy="1035780"/>
          </a:xfrm>
          <a:prstGeom prst="rect">
            <a:avLst/>
          </a:prstGeom>
        </p:spPr>
      </p:pic>
    </p:spTree>
    <p:extLst>
      <p:ext uri="{BB962C8B-B14F-4D97-AF65-F5344CB8AC3E}">
        <p14:creationId xmlns:p14="http://schemas.microsoft.com/office/powerpoint/2010/main" val="22129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08165" y="758632"/>
            <a:ext cx="8640961"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0" i="1" dirty="0">
                <a:solidFill>
                  <a:srgbClr val="333333"/>
                </a:solidFill>
                <a:effectLst/>
                <a:latin typeface="Arial" panose="020B0604020202020204" pitchFamily="34" charset="0"/>
              </a:rPr>
              <a:t>“</a:t>
            </a:r>
            <a:r>
              <a:rPr lang="en-US" sz="4400" b="1" i="1" dirty="0">
                <a:solidFill>
                  <a:schemeClr val="bg1"/>
                </a:solidFill>
                <a:effectLst/>
                <a:latin typeface="Arial" panose="020B0604020202020204" pitchFamily="34" charset="0"/>
              </a:rPr>
              <a:t>Con </a:t>
            </a:r>
            <a:r>
              <a:rPr lang="en-US" sz="4400" b="1" i="1" dirty="0" err="1">
                <a:solidFill>
                  <a:schemeClr val="bg1"/>
                </a:solidFill>
                <a:effectLst/>
                <a:latin typeface="Arial" panose="020B0604020202020204" pitchFamily="34" charset="0"/>
              </a:rPr>
              <a:t>hãy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hành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việc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rao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giảng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Phúc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Âm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Phần</a:t>
            </a:r>
            <a:r>
              <a:rPr lang="en-US" sz="4400" b="1" i="1" dirty="0">
                <a:solidFill>
                  <a:schemeClr val="bg1"/>
                </a:solidFill>
                <a:effectLst/>
                <a:latin typeface="Arial" panose="020B0604020202020204" pitchFamily="34" charset="0"/>
              </a:rPr>
              <a:t> cha, cha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yếu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sẽ</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trao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cho</a:t>
            </a:r>
            <a:r>
              <a:rPr lang="en-US" sz="4400" b="1" i="1" dirty="0">
                <a:solidFill>
                  <a:schemeClr val="bg1"/>
                </a:solidFill>
                <a:effectLst/>
                <a:latin typeface="Arial" panose="020B0604020202020204" pitchFamily="34" charset="0"/>
              </a:rPr>
              <a:t> cha </a:t>
            </a:r>
            <a:r>
              <a:rPr lang="en-US" sz="4400" b="1" i="1" dirty="0" err="1">
                <a:solidFill>
                  <a:schemeClr val="bg1"/>
                </a:solidFill>
                <a:effectLst/>
                <a:latin typeface="Arial" panose="020B0604020202020204" pitchFamily="34" charset="0"/>
              </a:rPr>
              <a:t>triều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thiên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công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chính</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Tm 4, 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2404" y="3482455"/>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hai của Thánh Phaolô Tông đồ gởi cho Ti-mô-thêu.</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58014" y="4086478"/>
            <a:ext cx="1960024" cy="105702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dirty="0" err="1">
                <a:solidFill>
                  <a:schemeClr val="bg1"/>
                </a:solidFill>
                <a:latin typeface="Arial" panose="020B0604020202020204" pitchFamily="34" charset="0"/>
              </a:rPr>
              <a:t>Đáp</a:t>
            </a:r>
            <a:r>
              <a:rPr lang="en-US" sz="4400" b="1" dirty="0">
                <a:solidFill>
                  <a:schemeClr val="bg1"/>
                </a:solidFill>
                <a:latin typeface="Arial" panose="020B0604020202020204" pitchFamily="34" charset="0"/>
              </a:rPr>
              <a:t>: </a:t>
            </a:r>
            <a:r>
              <a:rPr lang="vi-VN"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Miệng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sẽ</a:t>
            </a:r>
            <a:r>
              <a:rPr lang="en-US" sz="4400" b="1" i="0" dirty="0">
                <a:solidFill>
                  <a:schemeClr val="bg1"/>
                </a:solidFill>
                <a:effectLst/>
                <a:latin typeface="Arial" panose="020B0604020202020204" pitchFamily="34" charset="0"/>
              </a:rPr>
              <a:t> loan </a:t>
            </a:r>
            <a:r>
              <a:rPr lang="en-US" sz="4400" b="1" i="0" dirty="0" err="1">
                <a:solidFill>
                  <a:schemeClr val="bg1"/>
                </a:solidFill>
                <a:effectLst/>
                <a:latin typeface="Arial" panose="020B0604020202020204" pitchFamily="34" charset="0"/>
              </a:rPr>
              <a:t>truyền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sự</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công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minh</a:t>
            </a:r>
            <a:r>
              <a:rPr lang="en-US" sz="4400" b="1" i="0" dirty="0">
                <a:solidFill>
                  <a:schemeClr val="bg1"/>
                </a:solidFill>
                <a:effectLst/>
                <a:latin typeface="Arial" panose="020B0604020202020204" pitchFamily="34" charset="0"/>
              </a:rPr>
              <a:t> (x. c. 15).</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84251" y="1069216"/>
            <a:ext cx="8435947"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70, 8-9. 14-15ab. 16-17. 22</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6389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72794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en-US"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Chúa phán: “Thầy gọi các con là bạn hữu, vì tất cả những gì Thầy đã nghe biết nơi Cha Thầy, thì Thầy đã cho các con biết”.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CCD952-49CE-44BA-B5EE-23E1AB2A8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F15B310-8F63-49C7-BDEF-BAE446E414B0}"/>
              </a:ext>
            </a:extLst>
          </p:cNvPr>
          <p:cNvSpPr txBox="1"/>
          <p:nvPr/>
        </p:nvSpPr>
        <p:spPr>
          <a:xfrm>
            <a:off x="2273863" y="3182456"/>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12, 38 – 44</a:t>
            </a:r>
            <a:endParaRPr lang="en-US" sz="3200" b="1" dirty="0">
              <a:solidFill>
                <a:srgbClr val="FFFF00"/>
              </a:solidFill>
            </a:endParaRPr>
          </a:p>
        </p:txBody>
      </p:sp>
      <p:pic>
        <p:nvPicPr>
          <p:cNvPr id="8" name="Picture 7">
            <a:extLst>
              <a:ext uri="{FF2B5EF4-FFF2-40B4-BE49-F238E27FC236}">
                <a16:creationId xmlns:a16="http://schemas.microsoft.com/office/drawing/2014/main" id="{EE53D9F9-BD15-4825-AB73-B63770C636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321124"/>
            <a:ext cx="1035780" cy="1035780"/>
          </a:xfrm>
          <a:prstGeom prst="rect">
            <a:avLst/>
          </a:prstGeom>
        </p:spPr>
      </p:pic>
    </p:spTree>
    <p:extLst>
      <p:ext uri="{BB962C8B-B14F-4D97-AF65-F5344CB8AC3E}">
        <p14:creationId xmlns:p14="http://schemas.microsoft.com/office/powerpoint/2010/main" val="1336206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225</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2026-05-23T09:48:08Z</dcterms:modified>
</cp:coreProperties>
</file>