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72" r:id="rId11"/>
    <p:sldId id="1046" r:id="rId12"/>
    <p:sldId id="346" r:id="rId13"/>
    <p:sldId id="445" r:id="rId14"/>
    <p:sldId id="107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70062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105267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6/21/2025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7BAA7315-092C-4D7E-BB6F-FE5973AECF6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52226" cy="5185386"/>
          </a:xfrm>
        </p:spPr>
      </p:pic>
      <p:pic>
        <p:nvPicPr>
          <p:cNvPr id="10" name="Picture 9">
            <a:extLst>
              <a:ext uri="{FF2B5EF4-FFF2-40B4-BE49-F238E27FC236}">
                <a16:creationId xmlns:a16="http://schemas.microsoft.com/office/drawing/2014/main" id="{54E767CE-C429-40BA-8B29-FD310F6171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29804"/>
            <a:ext cx="1066800" cy="1066800"/>
          </a:xfrm>
          <a:prstGeom prst="rect">
            <a:avLst/>
          </a:prstGeom>
        </p:spPr>
      </p:pic>
      <p:sp>
        <p:nvSpPr>
          <p:cNvPr id="11" name="TextBox 10">
            <a:extLst>
              <a:ext uri="{FF2B5EF4-FFF2-40B4-BE49-F238E27FC236}">
                <a16:creationId xmlns:a16="http://schemas.microsoft.com/office/drawing/2014/main" id="{DF4447C6-B1C4-45B4-973D-34A85FFD7B2C}"/>
              </a:ext>
            </a:extLst>
          </p:cNvPr>
          <p:cNvSpPr txBox="1"/>
          <p:nvPr/>
        </p:nvSpPr>
        <p:spPr>
          <a:xfrm>
            <a:off x="1981200" y="155082"/>
            <a:ext cx="7155180" cy="584775"/>
          </a:xfrm>
          <a:prstGeom prst="rect">
            <a:avLst/>
          </a:prstGeom>
          <a:noFill/>
        </p:spPr>
        <p:txBody>
          <a:bodyPr wrap="square">
            <a:spAutoFit/>
          </a:bodyPr>
          <a:lstStyle/>
          <a:p>
            <a:r>
              <a:rPr lang="en-US" sz="3200" b="1" i="0" dirty="0">
                <a:solidFill>
                  <a:srgbClr val="FFFF00"/>
                </a:solidFill>
                <a:effectLst/>
                <a:latin typeface="Arial" panose="020B0604020202020204" pitchFamily="34" charset="0"/>
              </a:rPr>
              <a:t>THỨ HAI TUẦN XI THƯỜNG NIÊN C</a:t>
            </a:r>
            <a:endParaRPr lang="en-US" sz="32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7BAA7315-092C-4D7E-BB6F-FE5973AECF6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52226" cy="5185386"/>
          </a:xfrm>
        </p:spPr>
      </p:pic>
      <p:pic>
        <p:nvPicPr>
          <p:cNvPr id="10" name="Picture 9">
            <a:extLst>
              <a:ext uri="{FF2B5EF4-FFF2-40B4-BE49-F238E27FC236}">
                <a16:creationId xmlns:a16="http://schemas.microsoft.com/office/drawing/2014/main" id="{54E767CE-C429-40BA-8B29-FD310F6171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29804"/>
            <a:ext cx="1066800" cy="1066800"/>
          </a:xfrm>
          <a:prstGeom prst="rect">
            <a:avLst/>
          </a:prstGeom>
        </p:spPr>
      </p:pic>
      <p:sp>
        <p:nvSpPr>
          <p:cNvPr id="11" name="TextBox 10">
            <a:extLst>
              <a:ext uri="{FF2B5EF4-FFF2-40B4-BE49-F238E27FC236}">
                <a16:creationId xmlns:a16="http://schemas.microsoft.com/office/drawing/2014/main" id="{DF4447C6-B1C4-45B4-973D-34A85FFD7B2C}"/>
              </a:ext>
            </a:extLst>
          </p:cNvPr>
          <p:cNvSpPr txBox="1"/>
          <p:nvPr/>
        </p:nvSpPr>
        <p:spPr>
          <a:xfrm>
            <a:off x="1981200" y="155082"/>
            <a:ext cx="7155180" cy="584775"/>
          </a:xfrm>
          <a:prstGeom prst="rect">
            <a:avLst/>
          </a:prstGeom>
          <a:noFill/>
        </p:spPr>
        <p:txBody>
          <a:bodyPr wrap="square">
            <a:spAutoFit/>
          </a:bodyPr>
          <a:lstStyle/>
          <a:p>
            <a:r>
              <a:rPr lang="en-US" sz="3200" b="1" i="0" dirty="0">
                <a:solidFill>
                  <a:srgbClr val="FFFF00"/>
                </a:solidFill>
                <a:effectLst/>
                <a:latin typeface="Arial" panose="020B0604020202020204" pitchFamily="34" charset="0"/>
              </a:rPr>
              <a:t>THỨ HAI TUẦN XI THƯỜNG NIÊN C</a:t>
            </a:r>
            <a:endParaRPr lang="en-US" sz="3200" b="1" dirty="0">
              <a:solidFill>
                <a:srgbClr val="FFFF00"/>
              </a:solidFill>
            </a:endParaRPr>
          </a:p>
        </p:txBody>
      </p:sp>
    </p:spTree>
    <p:extLst>
      <p:ext uri="{BB962C8B-B14F-4D97-AF65-F5344CB8AC3E}">
        <p14:creationId xmlns:p14="http://schemas.microsoft.com/office/powerpoint/2010/main" val="33744111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42950"/>
            <a:ext cx="8610600" cy="4190999"/>
          </a:xfrm>
        </p:spPr>
        <p:txBody>
          <a:bodyPr>
            <a:normAutofit fontScale="90000"/>
          </a:bodyPr>
          <a:lstStyle/>
          <a:p>
            <a:pPr algn="just"/>
            <a:r>
              <a:rPr lang="vi-VN" b="1" i="0" dirty="0">
                <a:solidFill>
                  <a:schemeClr val="bg1"/>
                </a:solidFill>
                <a:effectLst/>
                <a:latin typeface="Arial" panose="020B0604020202020204" pitchFamily="34" charset="0"/>
              </a:rPr>
              <a:t>Chúa là mãnh lực của dân Người, là chiến luỹ bảo vệ mạng sống người Chúa đã xức dầu. Lạy Chúa là phần rỗi tôi, xin cứu sống dân Chúa, và chúc phúc cho phần gia nghiệp Chúa, xin hãy chăn dắt họ đến muôn đời.</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11847"/>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St 12, 1-9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199" y="2698582"/>
            <a:ext cx="4419601" cy="238776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0" y="699396"/>
            <a:ext cx="9372600" cy="1446550"/>
          </a:xfrm>
          <a:prstGeom prst="rect">
            <a:avLst/>
          </a:prstGeom>
          <a:noFill/>
        </p:spPr>
        <p:txBody>
          <a:bodyPr wrap="square">
            <a:spAutoFit/>
          </a:bodyPr>
          <a:lstStyle/>
          <a:p>
            <a:r>
              <a:rPr lang="vi-VN" sz="4400" b="1" i="1" dirty="0">
                <a:solidFill>
                  <a:schemeClr val="bg1"/>
                </a:solidFill>
                <a:effectLst/>
                <a:latin typeface="Arial" panose="020B0604020202020204" pitchFamily="34" charset="0"/>
              </a:rPr>
              <a:t>“Abram ra đi như Chúa đã truyền dạy”.</a:t>
            </a:r>
            <a:endParaRPr lang="en-US" sz="44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 y="1963829"/>
            <a:ext cx="84353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
            <a:ext cx="8305800" cy="5143499"/>
          </a:xfrm>
        </p:spPr>
        <p:txBody>
          <a:bodyPr>
            <a:normAutofit/>
          </a:bodyPr>
          <a:lstStyle/>
          <a:p>
            <a:br>
              <a:rPr lang="nn-NO" sz="6600" b="0" i="0" dirty="0">
                <a:solidFill>
                  <a:srgbClr val="FFFF00"/>
                </a:solidFill>
                <a:effectLst/>
                <a:latin typeface="Arial" panose="020B0604020202020204" pitchFamily="34" charset="0"/>
              </a:rPr>
            </a:br>
            <a:r>
              <a:rPr lang="da-DK" sz="4000" b="0" i="0" dirty="0">
                <a:solidFill>
                  <a:schemeClr val="bg1"/>
                </a:solidFill>
                <a:effectLst/>
                <a:latin typeface="Arial" panose="020B0604020202020204" pitchFamily="34" charset="0"/>
              </a:rPr>
              <a:t>Tv 32, 12-13. 18-19. 20 và 22</a:t>
            </a:r>
            <a:br>
              <a:rPr lang="da-DK" sz="4000" b="1" i="0" dirty="0">
                <a:solidFill>
                  <a:schemeClr val="bg1"/>
                </a:solidFill>
                <a:effectLst/>
                <a:latin typeface="Arial" panose="020B0604020202020204" pitchFamily="34" charset="0"/>
              </a:rPr>
            </a:br>
            <a:r>
              <a:rPr lang="en-US" sz="4800" b="1" i="0" dirty="0" err="1">
                <a:solidFill>
                  <a:schemeClr val="bg1"/>
                </a:solidFill>
                <a:effectLst/>
                <a:latin typeface="Arial" panose="020B0604020202020204" pitchFamily="34" charset="0"/>
              </a:rPr>
              <a:t>Ðáp</a:t>
            </a:r>
            <a:r>
              <a:rPr lang="en-US" sz="4800" b="1" i="0" dirty="0">
                <a:solidFill>
                  <a:schemeClr val="bg1"/>
                </a:solidFill>
                <a:effectLst/>
                <a:latin typeface="Arial" panose="020B0604020202020204" pitchFamily="34" charset="0"/>
              </a:rPr>
              <a:t>: </a:t>
            </a:r>
            <a:r>
              <a:rPr lang="vi-VN" sz="4800" b="0" i="0" dirty="0">
                <a:solidFill>
                  <a:srgbClr val="333333"/>
                </a:solidFill>
                <a:effectLst/>
                <a:latin typeface="Arial" panose="020B0604020202020204" pitchFamily="34" charset="0"/>
              </a:rPr>
              <a:t> </a:t>
            </a:r>
            <a:r>
              <a:rPr lang="vi-VN" sz="4800" b="1" i="0" dirty="0">
                <a:solidFill>
                  <a:schemeClr val="bg1"/>
                </a:solidFill>
                <a:effectLst/>
                <a:latin typeface="Arial" panose="020B0604020202020204" pitchFamily="34" charset="0"/>
              </a:rPr>
              <a:t>Phúc thay dân tộc mà Chúa chọn làm cơ nghiệp riêng mình </a:t>
            </a:r>
            <a:br>
              <a:rPr lang="en-US" b="1" i="0" dirty="0">
                <a:solidFill>
                  <a:schemeClr val="bg1"/>
                </a:solidFill>
                <a:effectLst/>
                <a:latin typeface="Arial" panose="020B0604020202020204" pitchFamily="34" charset="0"/>
                <a:cs typeface="Arial" panose="020B0604020202020204" pitchFamily="34" charset="0"/>
              </a:rPr>
            </a:b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2971800" y="4381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Chúa phán: “Thầy là đường, là sự thật và là sự sống, không ai đến được với Cha mà không qua Thầy”. –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7BAA7315-092C-4D7E-BB6F-FE5973AECF6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1886"/>
            <a:ext cx="9152226" cy="5185386"/>
          </a:xfrm>
        </p:spPr>
      </p:pic>
      <p:pic>
        <p:nvPicPr>
          <p:cNvPr id="10" name="Picture 9">
            <a:extLst>
              <a:ext uri="{FF2B5EF4-FFF2-40B4-BE49-F238E27FC236}">
                <a16:creationId xmlns:a16="http://schemas.microsoft.com/office/drawing/2014/main" id="{54E767CE-C429-40BA-8B29-FD310F6171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29804"/>
            <a:ext cx="1066800" cy="1066800"/>
          </a:xfrm>
          <a:prstGeom prst="rect">
            <a:avLst/>
          </a:prstGeom>
        </p:spPr>
      </p:pic>
      <p:sp>
        <p:nvSpPr>
          <p:cNvPr id="11" name="TextBox 10">
            <a:extLst>
              <a:ext uri="{FF2B5EF4-FFF2-40B4-BE49-F238E27FC236}">
                <a16:creationId xmlns:a16="http://schemas.microsoft.com/office/drawing/2014/main" id="{DF4447C6-B1C4-45B4-973D-34A85FFD7B2C}"/>
              </a:ext>
            </a:extLst>
          </p:cNvPr>
          <p:cNvSpPr txBox="1"/>
          <p:nvPr/>
        </p:nvSpPr>
        <p:spPr>
          <a:xfrm>
            <a:off x="4267200" y="34290"/>
            <a:ext cx="4953000" cy="707886"/>
          </a:xfrm>
          <a:prstGeom prst="rect">
            <a:avLst/>
          </a:prstGeom>
          <a:noFill/>
        </p:spPr>
        <p:txBody>
          <a:bodyPr wrap="square">
            <a:spAutoFit/>
          </a:bodyPr>
          <a:lstStyle/>
          <a:p>
            <a:r>
              <a:rPr lang="en-US" sz="4000" b="1" i="0" dirty="0" err="1">
                <a:solidFill>
                  <a:srgbClr val="FFFF00"/>
                </a:solidFill>
                <a:effectLst/>
                <a:latin typeface="Arial" panose="020B0604020202020204" pitchFamily="34" charset="0"/>
              </a:rPr>
              <a:t>Phúc</a:t>
            </a:r>
            <a:r>
              <a:rPr lang="en-US" sz="4000" b="1" i="0" dirty="0">
                <a:solidFill>
                  <a:srgbClr val="FFFF00"/>
                </a:solidFill>
                <a:effectLst/>
                <a:latin typeface="Arial" panose="020B0604020202020204" pitchFamily="34" charset="0"/>
              </a:rPr>
              <a:t> </a:t>
            </a:r>
            <a:r>
              <a:rPr lang="en-US" sz="4000" b="1" i="0" dirty="0" err="1">
                <a:solidFill>
                  <a:srgbClr val="FFFF00"/>
                </a:solidFill>
                <a:effectLst/>
                <a:latin typeface="Arial" panose="020B0604020202020204" pitchFamily="34" charset="0"/>
              </a:rPr>
              <a:t>Âm</a:t>
            </a:r>
            <a:r>
              <a:rPr lang="en-US" sz="4000" b="1" i="0" dirty="0">
                <a:solidFill>
                  <a:srgbClr val="FFFF00"/>
                </a:solidFill>
                <a:effectLst/>
                <a:latin typeface="Arial" panose="020B0604020202020204" pitchFamily="34" charset="0"/>
              </a:rPr>
              <a:t>: Mt 7, 1-5</a:t>
            </a:r>
            <a:endParaRPr lang="en-US" sz="4000" b="1" dirty="0">
              <a:solidFill>
                <a:srgbClr val="FFFF00"/>
              </a:solidFill>
            </a:endParaRPr>
          </a:p>
        </p:txBody>
      </p:sp>
    </p:spTree>
    <p:extLst>
      <p:ext uri="{BB962C8B-B14F-4D97-AF65-F5344CB8AC3E}">
        <p14:creationId xmlns:p14="http://schemas.microsoft.com/office/powerpoint/2010/main" val="3861680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74837"/>
            <a:ext cx="8229600" cy="3619499"/>
          </a:xfrm>
        </p:spPr>
        <p:txBody>
          <a:bodyPr>
            <a:normAutofit/>
          </a:bodyPr>
          <a:lstStyle/>
          <a:p>
            <a:pPr algn="just"/>
            <a:r>
              <a:rPr lang="vi-VN" b="1" i="0" dirty="0">
                <a:solidFill>
                  <a:schemeClr val="bg1"/>
                </a:solidFill>
                <a:effectLst/>
                <a:latin typeface="Arial" panose="020B0604020202020204" pitchFamily="34" charset="0"/>
              </a:rPr>
              <a:t>Lạy Chúa, muôn loài để mắt cậy trông vào Chúa, và Chúa ban lương thực cho chúng đúng theo giờ.</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1249</TotalTime>
  <Words>200</Words>
  <Application>Microsoft Office PowerPoint</Application>
  <PresentationFormat>On-screen Show (16:9)</PresentationFormat>
  <Paragraphs>20</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là mãnh lực của dân Người, là chiến luỹ bảo vệ mạng sống người Chúa đã xức dầu. Lạy Chúa là phần rỗi tôi, xin cứu sống dân Chúa, và chúc phúc cho phần gia nghiệp Chúa, xin hãy chăn dắt họ đến muôn đời.</vt:lpstr>
      <vt:lpstr>PowerPoint Presentation</vt:lpstr>
      <vt:lpstr> Tv 32, 12-13. 18-19. 20 và 22 Ðáp:  Phúc thay dân tộc mà Chúa chọn làm cơ nghiệp riêng mình  </vt:lpstr>
      <vt:lpstr>Alleluia, alleluia! – Chúa phán: “Thầy là đường, là sự thật và là sự sống, không ai đến được với Cha mà không qua Thầy”. –  Alleluia.</vt:lpstr>
      <vt:lpstr>PowerPoint Presentation</vt:lpstr>
      <vt:lpstr>PowerPoint Presentation</vt:lpstr>
      <vt:lpstr>Lạy Chúa, muôn loài để mắt cậy trông vào Chúa, và Chúa ban lương thực cho chúng đúng theo giờ.</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148</cp:revision>
  <dcterms:created xsi:type="dcterms:W3CDTF">2021-12-05T01:20:54Z</dcterms:created>
  <dcterms:modified xsi:type="dcterms:W3CDTF">2025-06-21T00:15:12Z</dcterms:modified>
</cp:coreProperties>
</file>