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09" r:id="rId7"/>
    <p:sldId id="278" r:id="rId8"/>
    <p:sldId id="282" r:id="rId9"/>
    <p:sldId id="283" r:id="rId10"/>
    <p:sldId id="310"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8EB87DF-7501-47CD-9C4D-D2016AA9FD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366230"/>
          </a:xfrm>
          <a:prstGeom prst="rect">
            <a:avLst/>
          </a:prstGeom>
        </p:spPr>
      </p:pic>
      <p:sp>
        <p:nvSpPr>
          <p:cNvPr id="7" name="TextBox 6">
            <a:extLst>
              <a:ext uri="{FF2B5EF4-FFF2-40B4-BE49-F238E27FC236}">
                <a16:creationId xmlns:a16="http://schemas.microsoft.com/office/drawing/2014/main" id="{AE157061-7A99-4B43-810F-08FDA17ABFFD}"/>
              </a:ext>
            </a:extLst>
          </p:cNvPr>
          <p:cNvSpPr txBox="1"/>
          <p:nvPr/>
        </p:nvSpPr>
        <p:spPr>
          <a:xfrm>
            <a:off x="1472751" y="4005559"/>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HAI TUẦN </a:t>
            </a:r>
            <a:r>
              <a:rPr lang="en-US" sz="2800" b="1" dirty="0">
                <a:solidFill>
                  <a:srgbClr val="FFFF00"/>
                </a:solidFill>
                <a:latin typeface="Arial" panose="020B0604020202020204" pitchFamily="34" charset="0"/>
              </a:rPr>
              <a:t>XII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EDF35A44-2E64-4858-91CC-FF96AD1046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2100" y="100580"/>
            <a:ext cx="1051964" cy="1051964"/>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8EB87DF-7501-47CD-9C4D-D2016AA9FD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366230"/>
          </a:xfrm>
          <a:prstGeom prst="rect">
            <a:avLst/>
          </a:prstGeom>
        </p:spPr>
      </p:pic>
      <p:sp>
        <p:nvSpPr>
          <p:cNvPr id="7" name="TextBox 6">
            <a:extLst>
              <a:ext uri="{FF2B5EF4-FFF2-40B4-BE49-F238E27FC236}">
                <a16:creationId xmlns:a16="http://schemas.microsoft.com/office/drawing/2014/main" id="{AE157061-7A99-4B43-810F-08FDA17ABFFD}"/>
              </a:ext>
            </a:extLst>
          </p:cNvPr>
          <p:cNvSpPr txBox="1"/>
          <p:nvPr/>
        </p:nvSpPr>
        <p:spPr>
          <a:xfrm>
            <a:off x="1521303" y="3973190"/>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HAI TUẦN </a:t>
            </a:r>
            <a:r>
              <a:rPr lang="en-US" sz="2800" b="1" dirty="0">
                <a:solidFill>
                  <a:srgbClr val="FFFF00"/>
                </a:solidFill>
                <a:latin typeface="Arial" panose="020B0604020202020204" pitchFamily="34" charset="0"/>
              </a:rPr>
              <a:t>XII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EDF35A44-2E64-4858-91CC-FF96AD1046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2100" y="100580"/>
            <a:ext cx="1051964" cy="1051964"/>
          </a:xfrm>
          <a:prstGeom prst="rect">
            <a:avLst/>
          </a:prstGeom>
        </p:spPr>
      </p:pic>
    </p:spTree>
    <p:extLst>
      <p:ext uri="{BB962C8B-B14F-4D97-AF65-F5344CB8AC3E}">
        <p14:creationId xmlns:p14="http://schemas.microsoft.com/office/powerpoint/2010/main" val="2475089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145991" y="493759"/>
            <a:ext cx="8625439" cy="446276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Chúa là mãnh lực của dân Người, là chiến lũy bảo vệ mạng sống người Chúa đã xức dầu. Lạy Chúa là phần rỗi tôi, xin cứu sống dân Chúa, và chúc phúc cho phần gia nghiệp Chúa, xin hãy chăn dắt họ đến muôn đời.</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07460" y="-7196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859764"/>
            <a:ext cx="8640961"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Chúa</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xua</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đuổi</a:t>
            </a:r>
            <a:r>
              <a:rPr lang="en-US" sz="4400" b="1" i="1" dirty="0">
                <a:solidFill>
                  <a:schemeClr val="bg1"/>
                </a:solidFill>
                <a:effectLst/>
                <a:latin typeface="Arial" panose="020B0604020202020204" pitchFamily="34" charset="0"/>
              </a:rPr>
              <a:t> Israel </a:t>
            </a:r>
            <a:r>
              <a:rPr lang="en-US" sz="4400" b="1" i="1" dirty="0" err="1">
                <a:solidFill>
                  <a:schemeClr val="bg1"/>
                </a:solidFill>
                <a:effectLst/>
                <a:latin typeface="Arial" panose="020B0604020202020204" pitchFamily="34" charset="0"/>
              </a:rPr>
              <a:t>khỏi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mặt</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Chúa</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và</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chỉ</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còn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lại</a:t>
            </a:r>
            <a:r>
              <a:rPr lang="en-US" sz="4400" b="1" i="1" dirty="0">
                <a:solidFill>
                  <a:schemeClr val="bg1"/>
                </a:solidFill>
                <a:effectLst/>
                <a:latin typeface="Arial" panose="020B0604020202020204" pitchFamily="34" charset="0"/>
              </a:rPr>
              <a:t> chi </a:t>
            </a:r>
            <a:r>
              <a:rPr lang="en-US" sz="4400" b="1" i="1" dirty="0" err="1">
                <a:solidFill>
                  <a:schemeClr val="bg1"/>
                </a:solidFill>
                <a:effectLst/>
                <a:latin typeface="Arial" panose="020B0604020202020204" pitchFamily="34" charset="0"/>
              </a:rPr>
              <a:t>họ</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Giuđa</a:t>
            </a:r>
            <a:r>
              <a:rPr lang="en-US" sz="4400" b="1" i="1"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186453" y="224706"/>
            <a:ext cx="8771092"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i="0" dirty="0">
                <a:solidFill>
                  <a:schemeClr val="bg1"/>
                </a:solidFill>
                <a:effectLst/>
                <a:latin typeface="Arial" panose="020B0604020202020204" pitchFamily="34" charset="0"/>
              </a:rPr>
              <a:t> </a:t>
            </a:r>
            <a:r>
              <a:rPr lang="en-US" sz="4000" b="0" i="0" dirty="0">
                <a:solidFill>
                  <a:schemeClr val="bg1"/>
                </a:solidFill>
                <a:effectLst/>
                <a:latin typeface="Arial" panose="020B0604020202020204" pitchFamily="34" charset="0"/>
              </a:rPr>
              <a:t>2 V 17, 5-8. 13-15a. 18</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86453" y="2910594"/>
            <a:ext cx="8892482" cy="707886"/>
          </a:xfrm>
          <a:prstGeom prst="rect">
            <a:avLst/>
          </a:prstGeom>
          <a:noFill/>
        </p:spPr>
        <p:txBody>
          <a:bodyPr wrap="square">
            <a:spAutoFit/>
          </a:bodyPr>
          <a:lstStyle/>
          <a:p>
            <a:r>
              <a:rPr lang="en-US" sz="4000" i="0" dirty="0" err="1">
                <a:solidFill>
                  <a:schemeClr val="bg1"/>
                </a:solidFill>
                <a:effectLst/>
                <a:latin typeface="Arial" panose="020B0604020202020204" pitchFamily="34" charset="0"/>
              </a:rPr>
              <a:t>Trích</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sách</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Các</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Vua</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quyển</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thứ</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hai</a:t>
            </a:r>
            <a:r>
              <a:rPr lang="en-US" sz="400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07780" y="3417733"/>
            <a:ext cx="3200067" cy="1725767"/>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Đáp</a:t>
            </a:r>
            <a:r>
              <a:rPr lang="en-US" sz="4400" b="1" i="0" dirty="0">
                <a:solidFill>
                  <a:schemeClr val="bg1"/>
                </a:solidFill>
                <a:effectLst/>
                <a:latin typeface="Arial" panose="020B0604020202020204" pitchFamily="34" charset="0"/>
              </a:rPr>
              <a:t>: </a:t>
            </a:r>
            <a:r>
              <a:rPr lang="vi-VN" sz="4400" b="0" i="0" dirty="0">
                <a:solidFill>
                  <a:srgbClr val="333333"/>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ra </a:t>
            </a:r>
            <a:r>
              <a:rPr lang="en-US" sz="4400" b="1" i="0" dirty="0" err="1">
                <a:solidFill>
                  <a:schemeClr val="bg1"/>
                </a:solidFill>
                <a:effectLst/>
                <a:latin typeface="Arial" panose="020B0604020202020204" pitchFamily="34" charset="0"/>
              </a:rPr>
              <a:t>tay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hữu</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phù</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trợ</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nhậm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lời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chúng</a:t>
            </a:r>
            <a:r>
              <a:rPr lang="en-US" sz="4400" b="1" i="0" dirty="0">
                <a:solidFill>
                  <a:schemeClr val="bg1"/>
                </a:solidFill>
                <a:effectLst/>
                <a:latin typeface="Arial" panose="020B0604020202020204" pitchFamily="34" charset="0"/>
              </a:rPr>
              <a:t> con (c. 7b).</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59, 3. 4-5. 12-13</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Ga 14, 5</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 Chúa phán: “Thầy là đường, là sự thật và là sự sống, không ai đến được với Cha mà không qua Thầy”.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8EB87DF-7501-47CD-9C4D-D2016AA9FD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366230"/>
          </a:xfrm>
          <a:prstGeom prst="rect">
            <a:avLst/>
          </a:prstGeom>
        </p:spPr>
      </p:pic>
      <p:sp>
        <p:nvSpPr>
          <p:cNvPr id="7" name="TextBox 6">
            <a:extLst>
              <a:ext uri="{FF2B5EF4-FFF2-40B4-BE49-F238E27FC236}">
                <a16:creationId xmlns:a16="http://schemas.microsoft.com/office/drawing/2014/main" id="{AE157061-7A99-4B43-810F-08FDA17ABFFD}"/>
              </a:ext>
            </a:extLst>
          </p:cNvPr>
          <p:cNvSpPr txBox="1"/>
          <p:nvPr/>
        </p:nvSpPr>
        <p:spPr>
          <a:xfrm>
            <a:off x="1901629" y="3876086"/>
            <a:ext cx="6521777" cy="646331"/>
          </a:xfrm>
          <a:prstGeom prst="rect">
            <a:avLst/>
          </a:prstGeom>
          <a:noFill/>
        </p:spPr>
        <p:txBody>
          <a:bodyPr wrap="square">
            <a:spAutoFit/>
          </a:bodyPr>
          <a:lstStyle/>
          <a:p>
            <a:pPr algn="ctr"/>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Mt 7, 1-5</a:t>
            </a:r>
            <a:endParaRPr lang="en-US" sz="3600" b="1" dirty="0">
              <a:solidFill>
                <a:srgbClr val="FFFF00"/>
              </a:solidFill>
            </a:endParaRPr>
          </a:p>
        </p:txBody>
      </p:sp>
      <p:pic>
        <p:nvPicPr>
          <p:cNvPr id="8" name="Picture 7">
            <a:extLst>
              <a:ext uri="{FF2B5EF4-FFF2-40B4-BE49-F238E27FC236}">
                <a16:creationId xmlns:a16="http://schemas.microsoft.com/office/drawing/2014/main" id="{EDF35A44-2E64-4858-91CC-FF96AD1046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2100" y="100580"/>
            <a:ext cx="1051964" cy="1051964"/>
          </a:xfrm>
          <a:prstGeom prst="rect">
            <a:avLst/>
          </a:prstGeom>
        </p:spPr>
      </p:pic>
    </p:spTree>
    <p:extLst>
      <p:ext uri="{BB962C8B-B14F-4D97-AF65-F5344CB8AC3E}">
        <p14:creationId xmlns:p14="http://schemas.microsoft.com/office/powerpoint/2010/main" val="3012344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331773" y="1388019"/>
            <a:ext cx="8731305" cy="2800767"/>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Lạy Chúa, muôn loài để mắt cậy trông vào Chúa, và Chúa ban lương thực cho chúng đúng theo giờ.</a:t>
            </a: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841</TotalTime>
  <Words>213</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67</cp:revision>
  <dcterms:created xsi:type="dcterms:W3CDTF">2018-11-13T15:52:26Z</dcterms:created>
  <dcterms:modified xsi:type="dcterms:W3CDTF">2026-06-03T08:54:21Z</dcterms:modified>
</cp:coreProperties>
</file>