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71" r:id="rId6"/>
    <p:sldId id="316" r:id="rId7"/>
    <p:sldId id="1029" r:id="rId8"/>
    <p:sldId id="1056" r:id="rId9"/>
    <p:sldId id="426" r:id="rId10"/>
    <p:sldId id="1086" r:id="rId11"/>
    <p:sldId id="1046" r:id="rId12"/>
    <p:sldId id="346" r:id="rId13"/>
    <p:sldId id="445" r:id="rId14"/>
    <p:sldId id="1087"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93" autoAdjust="0"/>
  </p:normalViewPr>
  <p:slideViewPr>
    <p:cSldViewPr>
      <p:cViewPr varScale="1">
        <p:scale>
          <a:sx n="84" d="100"/>
          <a:sy n="84" d="100"/>
        </p:scale>
        <p:origin x="76" y="324"/>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8/1/2025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108641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1404966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2009011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8/1/2025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8/1/2025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8/1/2025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8/1/2025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8/1/2025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8/1/2025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8/1/2025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8/1/2025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8/1/2025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8/1/2025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8/1/2025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11" name="Picture 10">
            <a:extLst>
              <a:ext uri="{FF2B5EF4-FFF2-40B4-BE49-F238E27FC236}">
                <a16:creationId xmlns:a16="http://schemas.microsoft.com/office/drawing/2014/main" id="{9479E212-D0C4-4E7A-92DE-646FE81CBA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05979"/>
            <a:ext cx="1066800" cy="1066800"/>
          </a:xfrm>
          <a:prstGeom prst="rect">
            <a:avLst/>
          </a:prstGeom>
        </p:spPr>
      </p:pic>
      <p:pic>
        <p:nvPicPr>
          <p:cNvPr id="6" name="Content Placeholder 5">
            <a:extLst>
              <a:ext uri="{FF2B5EF4-FFF2-40B4-BE49-F238E27FC236}">
                <a16:creationId xmlns:a16="http://schemas.microsoft.com/office/drawing/2014/main" id="{8D63A16F-A348-4E83-B464-4C7E45BEDE0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367" y="11430"/>
            <a:ext cx="9155367" cy="5143500"/>
          </a:xfrm>
        </p:spPr>
      </p:pic>
      <p:sp>
        <p:nvSpPr>
          <p:cNvPr id="10" name="TextBox 9">
            <a:extLst>
              <a:ext uri="{FF2B5EF4-FFF2-40B4-BE49-F238E27FC236}">
                <a16:creationId xmlns:a16="http://schemas.microsoft.com/office/drawing/2014/main" id="{28056D4D-9188-4A63-9A95-28751ECF39E0}"/>
              </a:ext>
            </a:extLst>
          </p:cNvPr>
          <p:cNvSpPr txBox="1"/>
          <p:nvPr/>
        </p:nvSpPr>
        <p:spPr>
          <a:xfrm>
            <a:off x="2209800" y="3181350"/>
            <a:ext cx="69342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HAI TUẦN XIX THƯỜNG NIÊN C</a:t>
            </a:r>
            <a:endParaRPr lang="en-US" sz="2800" b="1" dirty="0">
              <a:solidFill>
                <a:srgbClr val="FFFF00"/>
              </a:solidFill>
            </a:endParaRPr>
          </a:p>
        </p:txBody>
      </p:sp>
    </p:spTree>
    <p:extLst>
      <p:ext uri="{BB962C8B-B14F-4D97-AF65-F5344CB8AC3E}">
        <p14:creationId xmlns:p14="http://schemas.microsoft.com/office/powerpoint/2010/main" val="3060054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11" name="Picture 10">
            <a:extLst>
              <a:ext uri="{FF2B5EF4-FFF2-40B4-BE49-F238E27FC236}">
                <a16:creationId xmlns:a16="http://schemas.microsoft.com/office/drawing/2014/main" id="{9479E212-D0C4-4E7A-92DE-646FE81CBA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05979"/>
            <a:ext cx="1066800" cy="1066800"/>
          </a:xfrm>
          <a:prstGeom prst="rect">
            <a:avLst/>
          </a:prstGeom>
        </p:spPr>
      </p:pic>
      <p:pic>
        <p:nvPicPr>
          <p:cNvPr id="6" name="Content Placeholder 5">
            <a:extLst>
              <a:ext uri="{FF2B5EF4-FFF2-40B4-BE49-F238E27FC236}">
                <a16:creationId xmlns:a16="http://schemas.microsoft.com/office/drawing/2014/main" id="{8D63A16F-A348-4E83-B464-4C7E45BEDE0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367" y="11430"/>
            <a:ext cx="9155367" cy="5143500"/>
          </a:xfrm>
        </p:spPr>
      </p:pic>
      <p:sp>
        <p:nvSpPr>
          <p:cNvPr id="10" name="TextBox 9">
            <a:extLst>
              <a:ext uri="{FF2B5EF4-FFF2-40B4-BE49-F238E27FC236}">
                <a16:creationId xmlns:a16="http://schemas.microsoft.com/office/drawing/2014/main" id="{28056D4D-9188-4A63-9A95-28751ECF39E0}"/>
              </a:ext>
            </a:extLst>
          </p:cNvPr>
          <p:cNvSpPr txBox="1"/>
          <p:nvPr/>
        </p:nvSpPr>
        <p:spPr>
          <a:xfrm>
            <a:off x="2209800" y="3181350"/>
            <a:ext cx="69342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HAI TUẦN XIX THƯỜNG NIÊN C</a:t>
            </a:r>
            <a:endParaRPr lang="en-US" sz="2800" b="1" dirty="0">
              <a:solidFill>
                <a:srgbClr val="FFFF00"/>
              </a:solidFill>
            </a:endParaRPr>
          </a:p>
        </p:txBody>
      </p:sp>
    </p:spTree>
    <p:extLst>
      <p:ext uri="{BB962C8B-B14F-4D97-AF65-F5344CB8AC3E}">
        <p14:creationId xmlns:p14="http://schemas.microsoft.com/office/powerpoint/2010/main" val="34732716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 y="1276350"/>
            <a:ext cx="8610600" cy="3276599"/>
          </a:xfrm>
        </p:spPr>
        <p:txBody>
          <a:bodyPr>
            <a:normAutofit fontScale="90000"/>
          </a:bodyPr>
          <a:lstStyle/>
          <a:p>
            <a:pPr algn="just"/>
            <a:r>
              <a:rPr lang="vi-VN" b="1" i="0" dirty="0">
                <a:solidFill>
                  <a:schemeClr val="bg1"/>
                </a:solidFill>
                <a:effectLst/>
                <a:latin typeface="Arial" panose="020B0604020202020204" pitchFamily="34" charset="0"/>
              </a:rPr>
              <a:t>Lạy Chúa, xin Chúa nhìn lại lời minh ước, và xin đừng nỡ lãng quên đời sống con người cơ khổ. Lạy Chúa, xin Chúa đứng lên xét xử, và xin đừng quên lãng những ai tìm kiếm Chúa.</a:t>
            </a:r>
            <a:endParaRPr lang="vi-VN" b="1" i="0" dirty="0">
              <a:solidFill>
                <a:schemeClr val="bg1"/>
              </a:solidFill>
              <a:effectLst/>
              <a:latin typeface="Helvetica Neue"/>
            </a:endParaRPr>
          </a:p>
        </p:txBody>
      </p:sp>
      <p:sp>
        <p:nvSpPr>
          <p:cNvPr id="4" name="TextBox 3">
            <a:extLst>
              <a:ext uri="{FF2B5EF4-FFF2-40B4-BE49-F238E27FC236}">
                <a16:creationId xmlns:a16="http://schemas.microsoft.com/office/drawing/2014/main" id="{52B86BB9-B6F7-4999-BCC7-DB0AD72AC438}"/>
              </a:ext>
            </a:extLst>
          </p:cNvPr>
          <p:cNvSpPr txBox="1"/>
          <p:nvPr/>
        </p:nvSpPr>
        <p:spPr>
          <a:xfrm>
            <a:off x="2209800" y="174844"/>
            <a:ext cx="4572000" cy="830997"/>
          </a:xfrm>
          <a:prstGeom prst="rect">
            <a:avLst/>
          </a:prstGeom>
          <a:noFill/>
        </p:spPr>
        <p:txBody>
          <a:bodyPr wrap="square">
            <a:spAutoFit/>
          </a:bodyPr>
          <a:lstStyle/>
          <a:p>
            <a:pPr algn="ctr"/>
            <a:r>
              <a:rPr lang="vi-VN" sz="4800" b="1" i="0" dirty="0">
                <a:solidFill>
                  <a:srgbClr val="FFFF00"/>
                </a:solidFill>
                <a:effectLst/>
                <a:latin typeface="Arial" panose="020B0604020202020204" pitchFamily="34" charset="0"/>
              </a:rPr>
              <a:t>Ca nhập 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228600" y="146760"/>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err="1">
                <a:solidFill>
                  <a:schemeClr val="bg1"/>
                </a:solidFill>
                <a:effectLst/>
                <a:latin typeface="Arial" panose="020B0604020202020204" pitchFamily="34" charset="0"/>
              </a:rPr>
              <a:t>Ðnl</a:t>
            </a:r>
            <a:r>
              <a:rPr lang="en-US" sz="4000" b="0" i="0" dirty="0">
                <a:solidFill>
                  <a:schemeClr val="bg1"/>
                </a:solidFill>
                <a:effectLst/>
                <a:latin typeface="Arial" panose="020B0604020202020204" pitchFamily="34" charset="0"/>
              </a:rPr>
              <a:t> 10, 12-22</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755073"/>
            <a:ext cx="2971800" cy="1675249"/>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220980" y="730985"/>
            <a:ext cx="8770620" cy="2554545"/>
          </a:xfrm>
          <a:prstGeom prst="rect">
            <a:avLst/>
          </a:prstGeom>
          <a:noFill/>
        </p:spPr>
        <p:txBody>
          <a:bodyPr wrap="square">
            <a:spAutoFit/>
          </a:bodyPr>
          <a:lstStyle/>
          <a:p>
            <a:pPr algn="just"/>
            <a:r>
              <a:rPr lang="vi-VN" sz="4000" b="1" i="1" dirty="0">
                <a:solidFill>
                  <a:schemeClr val="bg1"/>
                </a:solidFill>
                <a:effectLst/>
                <a:latin typeface="Arial" panose="020B0604020202020204" pitchFamily="34" charset="0"/>
              </a:rPr>
              <a:t>“Các ngươi hãy cắt bì lòng dạ các ngươi. Hãy yêu thương khách trọ, vì chính các ngươi cũng đã là khách trọ”.</a:t>
            </a:r>
            <a:endParaRPr lang="vi-VN" sz="4000" b="1" i="0" dirty="0">
              <a:solidFill>
                <a:schemeClr val="bg1"/>
              </a:solidFill>
              <a:effectLst/>
              <a:latin typeface="Helvetica Neue"/>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381000" y="3161869"/>
            <a:ext cx="6172200"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dirty="0" err="1">
                <a:solidFill>
                  <a:schemeClr val="bg1"/>
                </a:solidFill>
                <a:latin typeface="Arial" panose="020B0604020202020204" pitchFamily="34" charset="0"/>
              </a:rPr>
              <a:t>Đệ</a:t>
            </a:r>
            <a:r>
              <a:rPr lang="en-US" sz="4000" dirty="0">
                <a:solidFill>
                  <a:schemeClr val="bg1"/>
                </a:solidFill>
                <a:latin typeface="Arial" panose="020B0604020202020204" pitchFamily="34" charset="0"/>
              </a:rPr>
              <a:t> </a:t>
            </a:r>
            <a:r>
              <a:rPr lang="en-US" sz="4000" dirty="0" err="1">
                <a:solidFill>
                  <a:schemeClr val="bg1"/>
                </a:solidFill>
                <a:latin typeface="Arial" panose="020B0604020202020204" pitchFamily="34" charset="0"/>
              </a:rPr>
              <a:t>Nhị</a:t>
            </a:r>
            <a:r>
              <a:rPr lang="en-US" sz="4000" dirty="0">
                <a:solidFill>
                  <a:schemeClr val="bg1"/>
                </a:solidFill>
                <a:latin typeface="Arial" panose="020B0604020202020204" pitchFamily="34" charset="0"/>
              </a:rPr>
              <a:t> </a:t>
            </a:r>
            <a:r>
              <a:rPr lang="en-US" sz="4000" dirty="0" err="1">
                <a:solidFill>
                  <a:schemeClr val="bg1"/>
                </a:solidFill>
                <a:latin typeface="Arial" panose="020B0604020202020204" pitchFamily="34" charset="0"/>
              </a:rPr>
              <a:t>Luật</a:t>
            </a:r>
            <a:endParaRPr lang="en-US" sz="4000" dirty="0">
              <a:solidFill>
                <a:schemeClr val="bg1"/>
              </a:solidFill>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54708"/>
            <a:ext cx="8534400" cy="2438400"/>
          </a:xfrm>
        </p:spPr>
        <p:txBody>
          <a:bodyPr>
            <a:normAutofit/>
          </a:bodyPr>
          <a:lstStyle/>
          <a:p>
            <a:pPr algn="l"/>
            <a:r>
              <a:rPr lang="en-US" sz="4900" b="1" i="0" dirty="0" err="1">
                <a:solidFill>
                  <a:schemeClr val="bg1"/>
                </a:solidFill>
                <a:effectLst/>
                <a:latin typeface="Arial" panose="020B0604020202020204" pitchFamily="34" charset="0"/>
              </a:rPr>
              <a:t>Ðáp</a:t>
            </a:r>
            <a:r>
              <a:rPr lang="en-US" sz="4900" b="1" i="0" dirty="0">
                <a:solidFill>
                  <a:schemeClr val="bg1"/>
                </a:solidFill>
                <a:effectLst/>
                <a:latin typeface="Arial" panose="020B0604020202020204" pitchFamily="34" charset="0"/>
              </a:rPr>
              <a:t>: </a:t>
            </a:r>
            <a:r>
              <a:rPr lang="vi-VN" sz="4900" b="0" i="0" dirty="0">
                <a:solidFill>
                  <a:srgbClr val="333333"/>
                </a:solidFill>
                <a:effectLst/>
                <a:latin typeface="Arial" panose="020B0604020202020204" pitchFamily="34" charset="0"/>
              </a:rPr>
              <a:t> </a:t>
            </a:r>
            <a:r>
              <a:rPr lang="en-US" b="0" i="0" dirty="0">
                <a:solidFill>
                  <a:srgbClr val="333333"/>
                </a:solidFill>
                <a:effectLst/>
                <a:latin typeface="Arial" panose="020B0604020202020204" pitchFamily="34" charset="0"/>
              </a:rPr>
              <a:t> </a:t>
            </a:r>
            <a:r>
              <a:rPr lang="en-US" b="1" i="0" dirty="0" err="1">
                <a:solidFill>
                  <a:schemeClr val="bg1"/>
                </a:solidFill>
                <a:effectLst/>
                <a:latin typeface="Arial" panose="020B0604020202020204" pitchFamily="34" charset="0"/>
              </a:rPr>
              <a:t>Giêrusalem</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hỡi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hãy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ngợi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khen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(c. 12a)</a:t>
            </a:r>
            <a:endParaRPr lang="en-US"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7B1B11A-6F83-4AF2-A82F-8A90599E79EB}"/>
              </a:ext>
            </a:extLst>
          </p:cNvPr>
          <p:cNvSpPr txBox="1"/>
          <p:nvPr/>
        </p:nvSpPr>
        <p:spPr>
          <a:xfrm>
            <a:off x="3124200" y="285750"/>
            <a:ext cx="2743200" cy="769441"/>
          </a:xfrm>
          <a:prstGeom prst="rect">
            <a:avLst/>
          </a:prstGeom>
          <a:noFill/>
        </p:spPr>
        <p:txBody>
          <a:bodyPr wrap="square" rtlCol="0">
            <a:spAutoFit/>
          </a:bodyPr>
          <a:lstStyle/>
          <a:p>
            <a:r>
              <a:rPr lang="en-US" sz="4400" b="1" dirty="0" err="1">
                <a:solidFill>
                  <a:srgbClr val="FFFF00"/>
                </a:solidFill>
                <a:latin typeface="Arial" panose="020B0604020202020204" pitchFamily="34" charset="0"/>
                <a:cs typeface="Arial" panose="020B0604020202020204" pitchFamily="34" charset="0"/>
              </a:rPr>
              <a:t>Đáp</a:t>
            </a:r>
            <a:r>
              <a:rPr lang="en-US" sz="44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F22101A7-7A50-4267-B637-FFC602B63662}"/>
              </a:ext>
            </a:extLst>
          </p:cNvPr>
          <p:cNvSpPr txBox="1"/>
          <p:nvPr/>
        </p:nvSpPr>
        <p:spPr>
          <a:xfrm>
            <a:off x="990600" y="1219557"/>
            <a:ext cx="7620000" cy="769441"/>
          </a:xfrm>
          <a:prstGeom prst="rect">
            <a:avLst/>
          </a:prstGeom>
          <a:noFill/>
        </p:spPr>
        <p:txBody>
          <a:bodyPr wrap="square" rtlCol="0">
            <a:spAutoFit/>
          </a:bodyPr>
          <a:lstStyle/>
          <a:p>
            <a:r>
              <a:rPr lang="en-US" sz="4400" b="0" i="0" dirty="0">
                <a:solidFill>
                  <a:schemeClr val="bg1"/>
                </a:solidFill>
                <a:effectLst/>
                <a:latin typeface="Arial" panose="020B0604020202020204" pitchFamily="34" charset="0"/>
              </a:rPr>
              <a:t>Tv 147, 12-13. 14-15. 19-20</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1450"/>
            <a:ext cx="8305800" cy="4800600"/>
          </a:xfrm>
        </p:spPr>
        <p:txBody>
          <a:bodyPr>
            <a:noAutofit/>
          </a:bodyPr>
          <a:lstStyle/>
          <a:p>
            <a:pPr algn="just"/>
            <a:r>
              <a:rPr lang="en-US" b="1" i="0" dirty="0">
                <a:solidFill>
                  <a:srgbClr val="FFFF00"/>
                </a:solidFill>
                <a:effectLst/>
                <a:latin typeface="Arial" panose="020B0604020202020204" pitchFamily="34" charset="0"/>
              </a:rPr>
              <a:t>Alleluia, alleluia! </a:t>
            </a:r>
            <a:r>
              <a:rPr lang="vi-VN" b="1" i="0" dirty="0">
                <a:solidFill>
                  <a:schemeClr val="bg1"/>
                </a:solidFill>
                <a:effectLst/>
                <a:latin typeface="Arial" panose="020B0604020202020204" pitchFamily="34" charset="0"/>
              </a:rPr>
              <a:t>– Nếu ai yêu mến Thầy, thì sẽ giữ lời Thầy, và Cha Thầy sẽ yêu mến người ấy, và Chúng Ta sẽ đến và ở trong người ấy. –</a:t>
            </a:r>
            <a:r>
              <a:rPr lang="en-US" b="1" i="0" dirty="0">
                <a:solidFill>
                  <a:schemeClr val="bg1"/>
                </a:solidFill>
                <a:effectLst/>
                <a:latin typeface="Arial" panose="020B0604020202020204" pitchFamily="34" charset="0"/>
              </a:rPr>
              <a:t> </a:t>
            </a:r>
            <a:r>
              <a:rPr lang="en-US"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11" name="Picture 10">
            <a:extLst>
              <a:ext uri="{FF2B5EF4-FFF2-40B4-BE49-F238E27FC236}">
                <a16:creationId xmlns:a16="http://schemas.microsoft.com/office/drawing/2014/main" id="{9479E212-D0C4-4E7A-92DE-646FE81CBA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05979"/>
            <a:ext cx="1066800" cy="1066800"/>
          </a:xfrm>
          <a:prstGeom prst="rect">
            <a:avLst/>
          </a:prstGeom>
        </p:spPr>
      </p:pic>
      <p:pic>
        <p:nvPicPr>
          <p:cNvPr id="6" name="Content Placeholder 5">
            <a:extLst>
              <a:ext uri="{FF2B5EF4-FFF2-40B4-BE49-F238E27FC236}">
                <a16:creationId xmlns:a16="http://schemas.microsoft.com/office/drawing/2014/main" id="{8D63A16F-A348-4E83-B464-4C7E45BEDE0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367" y="11430"/>
            <a:ext cx="9155367" cy="5143500"/>
          </a:xfrm>
        </p:spPr>
      </p:pic>
      <p:sp>
        <p:nvSpPr>
          <p:cNvPr id="10" name="TextBox 9">
            <a:extLst>
              <a:ext uri="{FF2B5EF4-FFF2-40B4-BE49-F238E27FC236}">
                <a16:creationId xmlns:a16="http://schemas.microsoft.com/office/drawing/2014/main" id="{28056D4D-9188-4A63-9A95-28751ECF39E0}"/>
              </a:ext>
            </a:extLst>
          </p:cNvPr>
          <p:cNvSpPr txBox="1"/>
          <p:nvPr/>
        </p:nvSpPr>
        <p:spPr>
          <a:xfrm>
            <a:off x="3886200" y="3181350"/>
            <a:ext cx="6934200" cy="523220"/>
          </a:xfrm>
          <a:prstGeom prst="rect">
            <a:avLst/>
          </a:prstGeom>
          <a:noFill/>
        </p:spPr>
        <p:txBody>
          <a:bodyPr wrap="square">
            <a:spAutoFit/>
          </a:bodyPr>
          <a:lstStyle/>
          <a:p>
            <a:r>
              <a:rPr lang="en-US" sz="2800" b="1" i="0" dirty="0" err="1">
                <a:solidFill>
                  <a:srgbClr val="FFFF00"/>
                </a:solidFill>
                <a:effectLst/>
                <a:latin typeface="Arial" panose="020B0604020202020204" pitchFamily="34" charset="0"/>
              </a:rPr>
              <a:t>Phúc</a:t>
            </a:r>
            <a:r>
              <a:rPr lang="en-US" sz="2800" b="1" i="0" dirty="0">
                <a:solidFill>
                  <a:srgbClr val="FFFF00"/>
                </a:solidFill>
                <a:effectLst/>
                <a:latin typeface="Arial" panose="020B0604020202020204" pitchFamily="34" charset="0"/>
              </a:rPr>
              <a:t> </a:t>
            </a:r>
            <a:r>
              <a:rPr lang="en-US" sz="2800" b="1" i="0" dirty="0" err="1">
                <a:solidFill>
                  <a:srgbClr val="FFFF00"/>
                </a:solidFill>
                <a:effectLst/>
                <a:latin typeface="Arial" panose="020B0604020202020204" pitchFamily="34" charset="0"/>
              </a:rPr>
              <a:t>Âm</a:t>
            </a:r>
            <a:r>
              <a:rPr lang="en-US" sz="2800" b="1" i="0" dirty="0">
                <a:solidFill>
                  <a:srgbClr val="FFFF00"/>
                </a:solidFill>
                <a:effectLst/>
                <a:latin typeface="Arial" panose="020B0604020202020204" pitchFamily="34" charset="0"/>
              </a:rPr>
              <a:t>: Mt 17, 21-26</a:t>
            </a:r>
            <a:endParaRPr lang="en-US" sz="2800" b="1" dirty="0">
              <a:solidFill>
                <a:srgbClr val="FFFF00"/>
              </a:solidFill>
            </a:endParaRPr>
          </a:p>
        </p:txBody>
      </p:sp>
    </p:spTree>
    <p:extLst>
      <p:ext uri="{BB962C8B-B14F-4D97-AF65-F5344CB8AC3E}">
        <p14:creationId xmlns:p14="http://schemas.microsoft.com/office/powerpoint/2010/main" val="9599362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0997"/>
            <a:ext cx="8382000" cy="3619499"/>
          </a:xfrm>
        </p:spPr>
        <p:txBody>
          <a:bodyPr>
            <a:normAutofit/>
          </a:bodyPr>
          <a:lstStyle/>
          <a:p>
            <a:pPr algn="just"/>
            <a:r>
              <a:rPr lang="vi-VN" b="1" i="0" dirty="0">
                <a:solidFill>
                  <a:schemeClr val="bg1"/>
                </a:solidFill>
                <a:effectLst/>
                <a:latin typeface="Arial" panose="020B0604020202020204" pitchFamily="34" charset="0"/>
              </a:rPr>
              <a:t>Hỡi Giê-ru-sa-lem, hãy ca tụng Chúa, Đấng đã cho ngươi ăn no tinh hoa lúa mì.</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8C745E0C-A35F-4DDD-A95C-64550B5F1418}"/>
              </a:ext>
            </a:extLst>
          </p:cNvPr>
          <p:cNvSpPr txBox="1"/>
          <p:nvPr/>
        </p:nvSpPr>
        <p:spPr>
          <a:xfrm>
            <a:off x="2438400" y="-11430"/>
            <a:ext cx="44958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hiệp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1321</TotalTime>
  <Words>207</Words>
  <Application>Microsoft Office PowerPoint</Application>
  <PresentationFormat>On-screen Show (16:9)</PresentationFormat>
  <Paragraphs>21</Paragraphs>
  <Slides>10</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Lạy Chúa, xin Chúa nhìn lại lời minh ước, và xin đừng nỡ lãng quên đời sống con người cơ khổ. Lạy Chúa, xin Chúa đứng lên xét xử, và xin đừng quên lãng những ai tìm kiếm Chúa.</vt:lpstr>
      <vt:lpstr>PowerPoint Presentation</vt:lpstr>
      <vt:lpstr>Ðáp:   Giêrusalem hỡi, hãy ngợi khen Chúa! (c. 12a)</vt:lpstr>
      <vt:lpstr>Alleluia, alleluia! – Nếu ai yêu mến Thầy, thì sẽ giữ lời Thầy, và Cha Thầy sẽ yêu mến người ấy, và Chúng Ta sẽ đến và ở trong người ấy. – Alleluia.</vt:lpstr>
      <vt:lpstr>PowerPoint Presentation</vt:lpstr>
      <vt:lpstr>PowerPoint Presentation</vt:lpstr>
      <vt:lpstr>Hỡi Giê-ru-sa-lem, hãy ca tụng Chúa, Đấng đã cho ngươi ăn no tinh hoa lúa mì.</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160</cp:revision>
  <dcterms:created xsi:type="dcterms:W3CDTF">2021-12-05T01:20:54Z</dcterms:created>
  <dcterms:modified xsi:type="dcterms:W3CDTF">2025-08-01T02:43:12Z</dcterms:modified>
</cp:coreProperties>
</file>