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88" r:id="rId11"/>
    <p:sldId id="1046" r:id="rId12"/>
    <p:sldId id="346" r:id="rId13"/>
    <p:sldId id="445" r:id="rId14"/>
    <p:sldId id="1089"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8/3/2025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293306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401761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8/3/2025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8/3/2025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1E8CFDF7-E42C-478C-8C8F-CEE89477DD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442"/>
            <a:ext cx="9173455" cy="5143500"/>
          </a:xfrm>
        </p:spPr>
      </p:pic>
      <p:sp>
        <p:nvSpPr>
          <p:cNvPr id="12" name="TextBox 11">
            <a:extLst>
              <a:ext uri="{FF2B5EF4-FFF2-40B4-BE49-F238E27FC236}">
                <a16:creationId xmlns:a16="http://schemas.microsoft.com/office/drawing/2014/main" id="{7C6C7374-8246-486D-A625-BC731338C2BD}"/>
              </a:ext>
            </a:extLst>
          </p:cNvPr>
          <p:cNvSpPr txBox="1"/>
          <p:nvPr/>
        </p:nvSpPr>
        <p:spPr>
          <a:xfrm>
            <a:off x="1371600" y="32575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HAI TUẦN XX THƯỜNG NIÊN C</a:t>
            </a:r>
            <a:endParaRPr lang="en-US" sz="2800" b="1" dirty="0">
              <a:solidFill>
                <a:srgbClr val="FFFF00"/>
              </a:solidFill>
            </a:endParaRPr>
          </a:p>
        </p:txBody>
      </p:sp>
      <p:pic>
        <p:nvPicPr>
          <p:cNvPr id="13" name="Picture 12">
            <a:extLst>
              <a:ext uri="{FF2B5EF4-FFF2-40B4-BE49-F238E27FC236}">
                <a16:creationId xmlns:a16="http://schemas.microsoft.com/office/drawing/2014/main" id="{3D18B57D-435B-43FC-97B5-86E00BB40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1E8CFDF7-E42C-478C-8C8F-CEE89477DD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9442"/>
            <a:ext cx="9173455" cy="5143500"/>
          </a:xfrm>
        </p:spPr>
      </p:pic>
      <p:sp>
        <p:nvSpPr>
          <p:cNvPr id="12" name="TextBox 11">
            <a:extLst>
              <a:ext uri="{FF2B5EF4-FFF2-40B4-BE49-F238E27FC236}">
                <a16:creationId xmlns:a16="http://schemas.microsoft.com/office/drawing/2014/main" id="{7C6C7374-8246-486D-A625-BC731338C2BD}"/>
              </a:ext>
            </a:extLst>
          </p:cNvPr>
          <p:cNvSpPr txBox="1"/>
          <p:nvPr/>
        </p:nvSpPr>
        <p:spPr>
          <a:xfrm>
            <a:off x="1371600" y="3257550"/>
            <a:ext cx="6934200"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HAI TUẦN XX THƯỜNG NIÊN C</a:t>
            </a:r>
            <a:endParaRPr lang="en-US" sz="2800" b="1" dirty="0">
              <a:solidFill>
                <a:srgbClr val="FFFF00"/>
              </a:solidFill>
            </a:endParaRPr>
          </a:p>
        </p:txBody>
      </p:sp>
      <p:pic>
        <p:nvPicPr>
          <p:cNvPr id="13" name="Picture 12">
            <a:extLst>
              <a:ext uri="{FF2B5EF4-FFF2-40B4-BE49-F238E27FC236}">
                <a16:creationId xmlns:a16="http://schemas.microsoft.com/office/drawing/2014/main" id="{3D18B57D-435B-43FC-97B5-86E00BB40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Tree>
    <p:extLst>
      <p:ext uri="{BB962C8B-B14F-4D97-AF65-F5344CB8AC3E}">
        <p14:creationId xmlns:p14="http://schemas.microsoft.com/office/powerpoint/2010/main" val="28612243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50" y="1047750"/>
            <a:ext cx="8801100" cy="3276599"/>
          </a:xfrm>
        </p:spPr>
        <p:txBody>
          <a:bodyPr>
            <a:normAutofit fontScale="90000"/>
          </a:bodyPr>
          <a:lstStyle/>
          <a:p>
            <a:pPr algn="just"/>
            <a:r>
              <a:rPr lang="vi-VN" b="1" i="0" dirty="0">
                <a:solidFill>
                  <a:schemeClr val="bg1"/>
                </a:solidFill>
                <a:effectLst/>
                <a:latin typeface="Arial" panose="020B0604020202020204" pitchFamily="34" charset="0"/>
              </a:rPr>
              <a:t>Lạy Chúa là khiên thuẫn của chúng tôi, xin hãy trông xem, hãy nhìn tới dung mạo người được Chúa tấn phong. Thực một ngày sống trong hành lang nhà Chúa, đáng quí hơn ngàn ngày ở nơi đâu khác.</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174844"/>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Tl 2, 11-19</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09951"/>
            <a:ext cx="3581400" cy="2020372"/>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1938992"/>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“Chúa khiến các quan án đứng ra, nhưng chúng không muốn nghe các ông”.</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66700" y="2669977"/>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Thủ</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Lãnh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9202"/>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vi-VN" sz="4900" b="0" i="0" dirty="0">
                <a:solidFill>
                  <a:srgbClr val="333333"/>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nhớ</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chúng</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khi</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huệ</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dân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(c. 4a).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228600" y="1038791"/>
            <a:ext cx="8458200" cy="646331"/>
          </a:xfrm>
          <a:prstGeom prst="rect">
            <a:avLst/>
          </a:prstGeom>
          <a:noFill/>
        </p:spPr>
        <p:txBody>
          <a:bodyPr wrap="square" rtlCol="0">
            <a:spAutoFit/>
          </a:bodyPr>
          <a:lstStyle/>
          <a:p>
            <a:r>
              <a:rPr lang="de-DE" sz="3600" b="0" i="0" dirty="0">
                <a:solidFill>
                  <a:schemeClr val="bg1"/>
                </a:solidFill>
                <a:effectLst/>
                <a:latin typeface="Arial" panose="020B0604020202020204" pitchFamily="34" charset="0"/>
              </a:rPr>
              <a:t>Tv 105, 34-35. 36-37. 39-40. 43ab và 44</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just"/>
            <a:r>
              <a:rPr lang="en-US" b="1" i="0" dirty="0">
                <a:solidFill>
                  <a:srgbClr val="FFFF00"/>
                </a:solidFill>
                <a:effectLst/>
                <a:latin typeface="Arial" panose="020B0604020202020204" pitchFamily="34" charset="0"/>
              </a:rPr>
              <a:t>Alleluia, alleluia! </a:t>
            </a:r>
            <a:r>
              <a:rPr lang="en-US" b="0" i="0" dirty="0">
                <a:solidFill>
                  <a:schemeClr val="bg1"/>
                </a:solidFill>
                <a:effectLst/>
                <a:latin typeface="Arial" panose="020B0604020202020204" pitchFamily="34" charset="0"/>
              </a:rPr>
              <a:t> </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Lạy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xin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giáo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huấn</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tuân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luật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pháp</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của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Chúa</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để</a:t>
            </a:r>
            <a:r>
              <a:rPr lang="en-US" b="1" i="0" dirty="0">
                <a:solidFill>
                  <a:schemeClr val="bg1"/>
                </a:solidFill>
                <a:effectLst/>
                <a:latin typeface="Arial" panose="020B0604020202020204" pitchFamily="34" charset="0"/>
              </a:rPr>
              <a:t> con </a:t>
            </a:r>
            <a:r>
              <a:rPr lang="en-US" b="1" i="0" dirty="0" err="1">
                <a:solidFill>
                  <a:schemeClr val="bg1"/>
                </a:solidFill>
                <a:effectLst/>
                <a:latin typeface="Arial" panose="020B0604020202020204" pitchFamily="34" charset="0"/>
              </a:rPr>
              <a:t>hết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lòng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vâng</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theo</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luật</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đó</a:t>
            </a:r>
            <a:r>
              <a:rPr lang="en-US" b="1" i="0" dirty="0">
                <a:solidFill>
                  <a:schemeClr val="bg1"/>
                </a:solidFill>
                <a:effectLst/>
                <a:latin typeface="Arial" panose="020B0604020202020204" pitchFamily="34" charset="0"/>
              </a:rPr>
              <a:t>. –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2EA4-B009-4116-98E7-6C3B19C7F36E}"/>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1E8CFDF7-E42C-478C-8C8F-CEE89477DD0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61" y="0"/>
            <a:ext cx="9173455" cy="5143500"/>
          </a:xfrm>
        </p:spPr>
      </p:pic>
      <p:sp>
        <p:nvSpPr>
          <p:cNvPr id="12" name="TextBox 11">
            <a:extLst>
              <a:ext uri="{FF2B5EF4-FFF2-40B4-BE49-F238E27FC236}">
                <a16:creationId xmlns:a16="http://schemas.microsoft.com/office/drawing/2014/main" id="{7C6C7374-8246-486D-A625-BC731338C2BD}"/>
              </a:ext>
            </a:extLst>
          </p:cNvPr>
          <p:cNvSpPr txBox="1"/>
          <p:nvPr/>
        </p:nvSpPr>
        <p:spPr>
          <a:xfrm>
            <a:off x="2278315" y="3028950"/>
            <a:ext cx="69342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19, 16-22</a:t>
            </a:r>
            <a:endParaRPr lang="en-US" sz="2800" b="1" dirty="0">
              <a:solidFill>
                <a:srgbClr val="FFFF00"/>
              </a:solidFill>
            </a:endParaRPr>
          </a:p>
        </p:txBody>
      </p:sp>
      <p:pic>
        <p:nvPicPr>
          <p:cNvPr id="13" name="Picture 12">
            <a:extLst>
              <a:ext uri="{FF2B5EF4-FFF2-40B4-BE49-F238E27FC236}">
                <a16:creationId xmlns:a16="http://schemas.microsoft.com/office/drawing/2014/main" id="{3D18B57D-435B-43FC-97B5-86E00BB40B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205979"/>
            <a:ext cx="1066800" cy="1066800"/>
          </a:xfrm>
          <a:prstGeom prst="rect">
            <a:avLst/>
          </a:prstGeom>
        </p:spPr>
      </p:pic>
    </p:spTree>
    <p:extLst>
      <p:ext uri="{BB962C8B-B14F-4D97-AF65-F5344CB8AC3E}">
        <p14:creationId xmlns:p14="http://schemas.microsoft.com/office/powerpoint/2010/main" val="26207339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Chúa rộng lượng từ bi, và Chúa rất giàu ơn cứu độ.</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590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1337</TotalTime>
  <Words>195</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là khiên thuẫn của chúng tôi, xin hãy trông xem, hãy nhìn tới dung mạo người được Chúa tấn phong. Thực một ngày sống trong hành lang nhà Chúa, đáng quí hơn ngàn ngày ở nơi đâu khác.</vt:lpstr>
      <vt:lpstr>PowerPoint Presentation</vt:lpstr>
      <vt:lpstr>Ðáp:  Lạy Chúa, xin nhớ chúng con khi gia ân huệ cho dân Chúa (c. 4a).</vt:lpstr>
      <vt:lpstr>Alleluia, alleluia!  – Lạy Chúa, xin giáo huấn con, để con tuân cứ luật pháp của Chúa và để con hết lòng vâng theo luật đó. –  Alleluia.</vt:lpstr>
      <vt:lpstr>PowerPoint Presentation</vt:lpstr>
      <vt:lpstr>PowerPoint Presentation</vt:lpstr>
      <vt:lpstr>Chúa rộng lượng từ bi, và Chúa rất giàu ơn cứu độ.</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162</cp:revision>
  <dcterms:created xsi:type="dcterms:W3CDTF">2021-12-05T01:20:54Z</dcterms:created>
  <dcterms:modified xsi:type="dcterms:W3CDTF">2025-08-03T14:49:37Z</dcterms:modified>
</cp:coreProperties>
</file>