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74" r:id="rId2"/>
    <p:sldId id="257" r:id="rId3"/>
    <p:sldId id="258" r:id="rId4"/>
    <p:sldId id="260" r:id="rId5"/>
    <p:sldId id="261" r:id="rId6"/>
    <p:sldId id="275" r:id="rId7"/>
    <p:sldId id="334" r:id="rId8"/>
    <p:sldId id="278" r:id="rId9"/>
    <p:sldId id="284" r:id="rId10"/>
    <p:sldId id="282" r:id="rId11"/>
    <p:sldId id="283" r:id="rId12"/>
    <p:sldId id="335" r:id="rId13"/>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743689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1F021F4E-B197-4692-8645-753E8A4C6DB3}" type="slidenum">
              <a:rPr lang="en-US" smtClean="0"/>
              <a:t>7</a:t>
            </a:fld>
            <a:endParaRPr lang="en-US"/>
          </a:p>
        </p:txBody>
      </p:sp>
    </p:spTree>
    <p:extLst>
      <p:ext uri="{BB962C8B-B14F-4D97-AF65-F5344CB8AC3E}">
        <p14:creationId xmlns:p14="http://schemas.microsoft.com/office/powerpoint/2010/main" val="2849967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BE9E5-EA67-4FE8-9D5F-51DF0F16F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AB5C53D9-D6AA-47C2-B6F3-61EDAD80C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3" y="169934"/>
            <a:ext cx="1051964" cy="1051964"/>
          </a:xfrm>
          <a:prstGeom prst="rect">
            <a:avLst/>
          </a:prstGeom>
        </p:spPr>
      </p:pic>
      <p:sp>
        <p:nvSpPr>
          <p:cNvPr id="10" name="TextBox 9">
            <a:extLst>
              <a:ext uri="{FF2B5EF4-FFF2-40B4-BE49-F238E27FC236}">
                <a16:creationId xmlns:a16="http://schemas.microsoft.com/office/drawing/2014/main" id="{6E9B37FB-629D-4E4D-8A48-AB681D26A639}"/>
              </a:ext>
            </a:extLst>
          </p:cNvPr>
          <p:cNvSpPr txBox="1"/>
          <p:nvPr/>
        </p:nvSpPr>
        <p:spPr>
          <a:xfrm>
            <a:off x="2160573" y="3317463"/>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XXIV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178360" y="565775"/>
            <a:ext cx="8625439" cy="4401205"/>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vi-VN" sz="4000" b="1" i="0" dirty="0">
                <a:solidFill>
                  <a:schemeClr val="bg1"/>
                </a:solidFill>
                <a:effectLst/>
              </a:rPr>
              <a:t>Chúng ta phải được vinh quang nơi thập giá Đức Giêsu Kitô, Chúa chúng ta, chính nơi Người chúng ta được cứu độ, được sống và được sống lại và nhờ Người chúng ta đã được cứu chuộc và giải thoát.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1446550"/>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Roboto" panose="02000000000000000000" pitchFamily="2" charset="0"/>
              </a:rPr>
              <a:t>“Kẻ nào bị rắn cắn mà nhìn lên con rắn đồng, thì được sống”.</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a:solidFill>
                  <a:schemeClr val="bg1"/>
                </a:solidFill>
                <a:effectLst/>
                <a:latin typeface="Roboto" panose="02000000000000000000" pitchFamily="2" charset="0"/>
              </a:rPr>
              <a:t>Ds 21, 4-9</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8" y="2279652"/>
            <a:ext cx="8892482" cy="707886"/>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Dân</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Số</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6420" y="2837187"/>
            <a:ext cx="4441820" cy="2395433"/>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Roboto" panose="02000000000000000000" pitchFamily="2" charset="0"/>
              </a:rPr>
              <a:t>Chúng</a:t>
            </a:r>
            <a:r>
              <a:rPr lang="en-US" sz="4400" b="1" i="0" dirty="0">
                <a:solidFill>
                  <a:schemeClr val="bg1"/>
                </a:solidFill>
                <a:effectLst/>
                <a:latin typeface="Roboto" panose="02000000000000000000" pitchFamily="2" charset="0"/>
              </a:rPr>
              <a:t> ta </a:t>
            </a:r>
            <a:r>
              <a:rPr lang="en-US" sz="4400" b="1" i="0" dirty="0" err="1">
                <a:solidFill>
                  <a:schemeClr val="bg1"/>
                </a:solidFill>
                <a:effectLst/>
                <a:latin typeface="Roboto" panose="02000000000000000000" pitchFamily="2" charset="0"/>
              </a:rPr>
              <a:t>đừng</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quên</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lãng</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những</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kỳ</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công</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của</a:t>
            </a:r>
            <a:r>
              <a:rPr lang="en-US" sz="4400" b="1" i="0" dirty="0">
                <a:solidFill>
                  <a:schemeClr val="bg1"/>
                </a:solidFill>
                <a:effectLst/>
                <a:latin typeface="Roboto" panose="02000000000000000000" pitchFamily="2" charset="0"/>
              </a:rPr>
              <a:t> </a:t>
            </a:r>
            <a:r>
              <a:rPr lang="en-US" sz="4400" b="1" i="0" dirty="0" err="1">
                <a:solidFill>
                  <a:schemeClr val="bg1"/>
                </a:solidFill>
                <a:effectLst/>
                <a:latin typeface="Roboto" panose="02000000000000000000" pitchFamily="2" charset="0"/>
              </a:rPr>
              <a:t>Chúa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Roboto" panose="02000000000000000000" pitchFamily="2" charset="0"/>
              </a:rPr>
              <a:t>Tv 77, 1-2. 34-35. 36-37. 38</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242613" y="745659"/>
            <a:ext cx="8658774"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vi-VN" sz="4400" b="1" i="1" dirty="0">
                <a:solidFill>
                  <a:schemeClr val="bg1"/>
                </a:solidFill>
                <a:effectLst/>
                <a:latin typeface="Roboto" panose="02000000000000000000" pitchFamily="2" charset="0"/>
              </a:rPr>
              <a:t>“Người đã tự hạ mình; vì thế Thiên Chúa đã tôn vinh Người”.</a:t>
            </a:r>
            <a:endParaRPr lang="en-US" sz="4400" b="1" i="0" u="none" strike="noStrike" kern="1200" cap="none" spc="0" baseline="0" dirty="0">
              <a:solidFill>
                <a:schemeClr val="bg1"/>
              </a:solidFill>
              <a:uFillTx/>
              <a:latin typeface="Arial" panose="020B0604020202020204" pitchFamily="34" charset="0"/>
              <a:ea typeface="Microsoft YaHei" pitchFamily="2"/>
              <a:cs typeface="Arial" panose="020B0604020202020204" pitchFamily="34" charset="0"/>
            </a:endParaRPr>
          </a:p>
        </p:txBody>
      </p:sp>
      <p:sp>
        <p:nvSpPr>
          <p:cNvPr id="4" name="TextBox 3">
            <a:extLst>
              <a:ext uri="{FF2B5EF4-FFF2-40B4-BE49-F238E27FC236}">
                <a16:creationId xmlns:a16="http://schemas.microsoft.com/office/drawing/2014/main" id="{74896393-084D-4B4E-A270-99CEF18D03A3}"/>
              </a:ext>
            </a:extLst>
          </p:cNvPr>
          <p:cNvSpPr txBox="1"/>
          <p:nvPr/>
        </p:nvSpPr>
        <p:spPr>
          <a:xfrm>
            <a:off x="-145933" y="157586"/>
            <a:ext cx="867837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2: </a:t>
            </a:r>
            <a:r>
              <a:rPr lang="en-US" sz="4000" b="0" i="0" dirty="0">
                <a:solidFill>
                  <a:schemeClr val="bg1"/>
                </a:solidFill>
                <a:effectLst/>
                <a:latin typeface="Roboto" panose="02000000000000000000" pitchFamily="2" charset="0"/>
              </a:rPr>
              <a:t>Pl 2, 6-11</a:t>
            </a:r>
            <a:endParaRPr lang="en-US" sz="4000" dirty="0">
              <a:solidFill>
                <a:schemeClr val="bg1"/>
              </a:solidFill>
            </a:endParaRPr>
          </a:p>
        </p:txBody>
      </p:sp>
      <p:pic>
        <p:nvPicPr>
          <p:cNvPr id="5" name="Picture 4">
            <a:extLst>
              <a:ext uri="{FF2B5EF4-FFF2-40B4-BE49-F238E27FC236}">
                <a16:creationId xmlns:a16="http://schemas.microsoft.com/office/drawing/2014/main" id="{7022D72C-AB6E-499E-B488-37CE59C98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9042" y="3568589"/>
            <a:ext cx="3482345" cy="1791890"/>
          </a:xfrm>
          <a:prstGeom prst="rect">
            <a:avLst/>
          </a:prstGeom>
        </p:spPr>
      </p:pic>
      <p:sp>
        <p:nvSpPr>
          <p:cNvPr id="7" name="TextBox 6">
            <a:extLst>
              <a:ext uri="{FF2B5EF4-FFF2-40B4-BE49-F238E27FC236}">
                <a16:creationId xmlns:a16="http://schemas.microsoft.com/office/drawing/2014/main" id="{73ECAEC9-9C65-4697-BC31-89BECEE643A7}"/>
              </a:ext>
            </a:extLst>
          </p:cNvPr>
          <p:cNvSpPr txBox="1"/>
          <p:nvPr/>
        </p:nvSpPr>
        <p:spPr>
          <a:xfrm>
            <a:off x="359484" y="2118562"/>
            <a:ext cx="8172955"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Phaolô Tông đồ gửi tín hữu </a:t>
            </a:r>
            <a:r>
              <a:rPr lang="en-US" sz="4000" dirty="0" err="1">
                <a:solidFill>
                  <a:schemeClr val="bg1"/>
                </a:solidFill>
                <a:latin typeface="Arial" panose="020B0604020202020204" pitchFamily="34" charset="0"/>
              </a:rPr>
              <a:t>Philipphê</a:t>
            </a:r>
            <a:endParaRPr lang="en-US" sz="40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407339" y="225735"/>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 </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995176"/>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Lạy</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Chúa</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Kitô</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chúng</a:t>
            </a:r>
            <a:r>
              <a:rPr lang="en-US" sz="4400" i="0" dirty="0">
                <a:solidFill>
                  <a:schemeClr val="bg1"/>
                </a:solidFill>
                <a:effectLst/>
                <a:latin typeface="Roboto" panose="02000000000000000000" pitchFamily="2" charset="0"/>
              </a:rPr>
              <a:t> con </a:t>
            </a:r>
            <a:r>
              <a:rPr lang="en-US" sz="4400" i="0" dirty="0" err="1">
                <a:solidFill>
                  <a:schemeClr val="bg1"/>
                </a:solidFill>
                <a:effectLst/>
                <a:latin typeface="Roboto" panose="02000000000000000000" pitchFamily="2" charset="0"/>
              </a:rPr>
              <a:t>thờ</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lạy</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Chúa</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chúng</a:t>
            </a:r>
            <a:r>
              <a:rPr lang="en-US" sz="4400" i="0" dirty="0">
                <a:solidFill>
                  <a:schemeClr val="bg1"/>
                </a:solidFill>
                <a:effectLst/>
                <a:latin typeface="Roboto" panose="02000000000000000000" pitchFamily="2" charset="0"/>
              </a:rPr>
              <a:t> con </a:t>
            </a:r>
            <a:r>
              <a:rPr lang="en-US" sz="4400" i="0" dirty="0" err="1">
                <a:solidFill>
                  <a:schemeClr val="bg1"/>
                </a:solidFill>
                <a:effectLst/>
                <a:latin typeface="Roboto" panose="02000000000000000000" pitchFamily="2" charset="0"/>
              </a:rPr>
              <a:t>chúc</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tụng</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Chúa</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vì</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Chúa</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đã</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dùng</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cây</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Thập</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giá</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mà</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cứu</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chuộc</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thế</a:t>
            </a:r>
            <a:r>
              <a:rPr lang="en-US" sz="4400" i="0" dirty="0">
                <a:solidFill>
                  <a:schemeClr val="bg1"/>
                </a:solidFill>
                <a:effectLst/>
                <a:latin typeface="Roboto" panose="02000000000000000000" pitchFamily="2" charset="0"/>
              </a:rPr>
              <a:t> </a:t>
            </a:r>
            <a:r>
              <a:rPr lang="en-US" sz="4400" i="0" dirty="0" err="1">
                <a:solidFill>
                  <a:schemeClr val="bg1"/>
                </a:solidFill>
                <a:effectLst/>
                <a:latin typeface="Roboto" panose="02000000000000000000" pitchFamily="2" charset="0"/>
              </a:rPr>
              <a:t>gian</a:t>
            </a:r>
            <a:r>
              <a:rPr lang="en-US" sz="4400" i="0" dirty="0">
                <a:solidFill>
                  <a:schemeClr val="bg1"/>
                </a:solidFill>
                <a:effectLst/>
                <a:latin typeface="Roboto" panose="02000000000000000000" pitchFamily="2"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BE9E5-EA67-4FE8-9D5F-51DF0F16FD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AB5C53D9-D6AA-47C2-B6F3-61EDAD80C2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443" y="169934"/>
            <a:ext cx="1051964" cy="1051964"/>
          </a:xfrm>
          <a:prstGeom prst="rect">
            <a:avLst/>
          </a:prstGeom>
        </p:spPr>
      </p:pic>
      <p:sp>
        <p:nvSpPr>
          <p:cNvPr id="10" name="TextBox 9">
            <a:extLst>
              <a:ext uri="{FF2B5EF4-FFF2-40B4-BE49-F238E27FC236}">
                <a16:creationId xmlns:a16="http://schemas.microsoft.com/office/drawing/2014/main" id="{6E9B37FB-629D-4E4D-8A48-AB681D26A639}"/>
              </a:ext>
            </a:extLst>
          </p:cNvPr>
          <p:cNvSpPr txBox="1"/>
          <p:nvPr/>
        </p:nvSpPr>
        <p:spPr>
          <a:xfrm>
            <a:off x="1909719" y="3115162"/>
            <a:ext cx="6684021" cy="646331"/>
          </a:xfrm>
          <a:prstGeom prst="rect">
            <a:avLst/>
          </a:prstGeom>
          <a:noFill/>
        </p:spPr>
        <p:txBody>
          <a:bodyPr wrap="square">
            <a:spAutoFit/>
          </a:bodyPr>
          <a:lstStyle/>
          <a:p>
            <a:pPr algn="ctr"/>
            <a:r>
              <a:rPr lang="nb-NO" sz="3600" b="1" i="0" dirty="0">
                <a:solidFill>
                  <a:srgbClr val="FFFF00"/>
                </a:solidFill>
                <a:effectLst/>
                <a:latin typeface="Roboto" panose="02000000000000000000" pitchFamily="2" charset="0"/>
              </a:rPr>
              <a:t>Phúc Âm: Ga 3, 13-17</a:t>
            </a:r>
            <a:endParaRPr lang="en-US" sz="3600" b="1" dirty="0">
              <a:solidFill>
                <a:srgbClr val="FFFF00"/>
              </a:solidFill>
            </a:endParaRPr>
          </a:p>
        </p:txBody>
      </p:sp>
    </p:spTree>
    <p:extLst>
      <p:ext uri="{BB962C8B-B14F-4D97-AF65-F5344CB8AC3E}">
        <p14:creationId xmlns:p14="http://schemas.microsoft.com/office/powerpoint/2010/main" val="1688801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2123658"/>
          </a:xfrm>
          <a:prstGeom prst="rect">
            <a:avLst/>
          </a:prstGeom>
          <a:noFill/>
        </p:spPr>
        <p:txBody>
          <a:bodyPr wrap="square">
            <a:spAutoFit/>
          </a:bodyPr>
          <a:lstStyle/>
          <a:p>
            <a:pPr algn="just"/>
            <a:r>
              <a:rPr lang="vi-VN" sz="4400" b="1" i="0" dirty="0">
                <a:solidFill>
                  <a:schemeClr val="bg1"/>
                </a:solidFill>
                <a:effectLst/>
              </a:rPr>
              <a:t>Chúa phán: Khi nào Ta được đưa lên cao khỏi đất, Ta sẽ kéo mọi người lên cùng Ta.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0BE9E5-EA67-4FE8-9D5F-51DF0F16F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AB5C53D9-D6AA-47C2-B6F3-61EDAD80C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3" y="169934"/>
            <a:ext cx="1051964" cy="1051964"/>
          </a:xfrm>
          <a:prstGeom prst="rect">
            <a:avLst/>
          </a:prstGeom>
        </p:spPr>
      </p:pic>
      <p:sp>
        <p:nvSpPr>
          <p:cNvPr id="10" name="TextBox 9">
            <a:extLst>
              <a:ext uri="{FF2B5EF4-FFF2-40B4-BE49-F238E27FC236}">
                <a16:creationId xmlns:a16="http://schemas.microsoft.com/office/drawing/2014/main" id="{6E9B37FB-629D-4E4D-8A48-AB681D26A639}"/>
              </a:ext>
            </a:extLst>
          </p:cNvPr>
          <p:cNvSpPr txBox="1"/>
          <p:nvPr/>
        </p:nvSpPr>
        <p:spPr>
          <a:xfrm>
            <a:off x="2160573" y="3317463"/>
            <a:ext cx="6684021"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XXIV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1923345343"/>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982</TotalTime>
  <Words>226</Words>
  <Application>Microsoft Office PowerPoint</Application>
  <PresentationFormat>On-screen Show (16:9)</PresentationFormat>
  <Paragraphs>21</Paragraphs>
  <Slides>12</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84</cp:revision>
  <dcterms:created xsi:type="dcterms:W3CDTF">2018-11-13T15:52:26Z</dcterms:created>
  <dcterms:modified xsi:type="dcterms:W3CDTF">2026-08-18T23:05:20Z</dcterms:modified>
</cp:coreProperties>
</file>