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74" r:id="rId2"/>
    <p:sldId id="340" r:id="rId3"/>
    <p:sldId id="258" r:id="rId4"/>
    <p:sldId id="260" r:id="rId5"/>
    <p:sldId id="275" r:id="rId6"/>
    <p:sldId id="350" r:id="rId7"/>
    <p:sldId id="284" r:id="rId8"/>
    <p:sldId id="278" r:id="rId9"/>
    <p:sldId id="282" r:id="rId10"/>
    <p:sldId id="283" r:id="rId11"/>
    <p:sldId id="349" r:id="rId12"/>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977157"/>
            <a:ext cx="8982160" cy="3477875"/>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Thiên Chúa đã làm cho Đức Giêsu Kitô từ cõi chết sống lại, cũng cho xác phàm hay chết của chúng ta sống lại nhờ Thánh Thần Người ngự trong chúng ta.</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0"/>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554545"/>
          </a:xfrm>
          <a:prstGeom prst="rect">
            <a:avLst/>
          </a:prstGeom>
          <a:noFill/>
          <a:ln>
            <a:noFill/>
            <a:prstDash val="solid"/>
          </a:ln>
        </p:spPr>
        <p:txBody>
          <a:bodyPr vert="horz" wrap="square" lIns="91440" tIns="45720" rIns="91440" bIns="45720" anchor="t" anchorCtr="0" compatLnSpc="1">
            <a:spAutoFit/>
          </a:bodyPr>
          <a:lstStyle/>
          <a:p>
            <a:pPr algn="just"/>
            <a:r>
              <a:rPr lang="vi-VN" sz="4000" b="1" i="1" dirty="0">
                <a:solidFill>
                  <a:schemeClr val="bg1"/>
                </a:solidFill>
                <a:effectLst/>
                <a:latin typeface="Arial" panose="020B0604020202020204" pitchFamily="34" charset="0"/>
              </a:rPr>
              <a:t>“Chúng ta đã nên công chính trong Máu của Người, và nhờ Người chúng ta được cứu khỏi cơn thịnh nộ”.</a:t>
            </a:r>
            <a:endParaRPr lang="en-US" sz="40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chemeClr val="bg1"/>
                </a:solidFill>
                <a:effectLst/>
                <a:latin typeface="Roboto" panose="02000000000000000000" pitchFamily="2" charset="0"/>
              </a:rPr>
              <a:t> </a:t>
            </a:r>
            <a:r>
              <a:rPr lang="en-US" sz="3600" b="0" i="0" dirty="0">
                <a:solidFill>
                  <a:schemeClr val="bg1"/>
                </a:solidFill>
                <a:effectLst/>
                <a:latin typeface="Arial" panose="020B0604020202020204" pitchFamily="34" charset="0"/>
              </a:rPr>
              <a:t> </a:t>
            </a:r>
            <a:r>
              <a:rPr lang="en-US" sz="3600" b="1" i="0" dirty="0">
                <a:solidFill>
                  <a:schemeClr val="bg1"/>
                </a:solidFill>
                <a:effectLst/>
                <a:latin typeface="Arial" panose="020B0604020202020204" pitchFamily="34" charset="0"/>
              </a:rPr>
              <a:t> </a:t>
            </a:r>
            <a:r>
              <a:rPr lang="en-US" sz="3600" b="0" i="0" dirty="0">
                <a:solidFill>
                  <a:schemeClr val="bg1"/>
                </a:solidFill>
                <a:effectLst/>
                <a:latin typeface="Arial" panose="020B0604020202020204" pitchFamily="34" charset="0"/>
              </a:rPr>
              <a:t>Rm 5, 5-11</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65083" y="3325046"/>
            <a:ext cx="6187165" cy="1200329"/>
          </a:xfrm>
          <a:prstGeom prst="rect">
            <a:avLst/>
          </a:prstGeom>
          <a:noFill/>
        </p:spPr>
        <p:txBody>
          <a:bodyPr wrap="square">
            <a:spAutoFit/>
          </a:bodyPr>
          <a:lstStyle/>
          <a:p>
            <a:r>
              <a:rPr lang="vi-VN" sz="3600" b="0" i="0" dirty="0">
                <a:solidFill>
                  <a:schemeClr val="bg1"/>
                </a:solidFill>
                <a:effectLst/>
                <a:latin typeface="Arial" panose="020B0604020202020204" pitchFamily="34" charset="0"/>
              </a:rPr>
              <a:t>Trích thư Thánh Phaolô Tông đồ gửi tín hữu Rôma.</a:t>
            </a:r>
            <a:endParaRPr lang="en-US" sz="36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2687" y="3633324"/>
            <a:ext cx="2965552" cy="1599295"/>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571817" y="1869295"/>
            <a:ext cx="8392830" cy="1446550"/>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sự</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sáng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Ðấng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cứu</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độ</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896193"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26, 1. 4. 7 </a:t>
            </a:r>
            <a:r>
              <a:rPr lang="en-US" sz="3600" b="0" i="0" dirty="0" err="1">
                <a:solidFill>
                  <a:schemeClr val="bg1"/>
                </a:solidFill>
                <a:effectLst/>
                <a:latin typeface="Arial" panose="020B0604020202020204" pitchFamily="34" charset="0"/>
              </a:rPr>
              <a:t>và</a:t>
            </a:r>
            <a:r>
              <a:rPr lang="en-US" sz="3600" b="0" i="0" dirty="0">
                <a:solidFill>
                  <a:schemeClr val="bg1"/>
                </a:solidFill>
                <a:effectLst/>
                <a:latin typeface="Arial" panose="020B0604020202020204" pitchFamily="34" charset="0"/>
              </a:rPr>
              <a:t> 8b </a:t>
            </a:r>
            <a:r>
              <a:rPr lang="en-US" sz="3600" b="0" i="0" dirty="0" err="1">
                <a:solidFill>
                  <a:schemeClr val="bg1"/>
                </a:solidFill>
                <a:effectLst/>
                <a:latin typeface="Arial" panose="020B0604020202020204" pitchFamily="34" charset="0"/>
              </a:rPr>
              <a:t>và</a:t>
            </a:r>
            <a:r>
              <a:rPr lang="en-US" sz="3600" b="0" i="0" dirty="0">
                <a:solidFill>
                  <a:schemeClr val="bg1"/>
                </a:solidFill>
                <a:effectLst/>
                <a:latin typeface="Arial" panose="020B0604020202020204" pitchFamily="34" charset="0"/>
              </a:rPr>
              <a:t> 9a. 13-14</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Ga 6, 39</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1444" y="961266"/>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000" i="0" dirty="0">
                <a:solidFill>
                  <a:schemeClr val="bg1"/>
                </a:solidFill>
                <a:effectLst/>
                <a:latin typeface="Arial" panose="020B0604020202020204" pitchFamily="34" charset="0"/>
              </a:rPr>
              <a:t> </a:t>
            </a:r>
            <a:r>
              <a:rPr lang="vi-VN" sz="4400" i="0" dirty="0">
                <a:solidFill>
                  <a:schemeClr val="bg1"/>
                </a:solidFill>
                <a:effectLst/>
                <a:latin typeface="Arial" panose="020B0604020202020204" pitchFamily="34" charset="0"/>
              </a:rPr>
              <a:t>– Chúa phán: “Ý của Cha là hễ sự gì Người đã ban cho Ta, Ta chẳng để mất, nhưng ngày sau hết Ta sẽ cho nó sống lại”. –</a:t>
            </a:r>
            <a:r>
              <a:rPr lang="en-US" sz="44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9" name="TextBox 8">
            <a:extLst>
              <a:ext uri="{FF2B5EF4-FFF2-40B4-BE49-F238E27FC236}">
                <a16:creationId xmlns:a16="http://schemas.microsoft.com/office/drawing/2014/main" id="{C209A8FE-BB95-4D5A-9F32-0F6C10001F21}"/>
              </a:ext>
            </a:extLst>
          </p:cNvPr>
          <p:cNvSpPr txBox="1"/>
          <p:nvPr/>
        </p:nvSpPr>
        <p:spPr>
          <a:xfrm>
            <a:off x="97105" y="3958457"/>
            <a:ext cx="4693381" cy="584775"/>
          </a:xfrm>
          <a:prstGeom prst="rect">
            <a:avLst/>
          </a:prstGeom>
          <a:noFill/>
        </p:spPr>
        <p:txBody>
          <a:bodyPr wrap="square">
            <a:spAutoFit/>
          </a:bodyPr>
          <a:lstStyle/>
          <a:p>
            <a:r>
              <a:rPr lang="nb-NO" sz="3200" b="1" i="0" dirty="0">
                <a:solidFill>
                  <a:srgbClr val="FFFF00"/>
                </a:solidFill>
                <a:effectLst/>
                <a:latin typeface="Arial" panose="020B0604020202020204" pitchFamily="34" charset="0"/>
              </a:rPr>
              <a:t>Phúc Âm: Ga 17, 24-26</a:t>
            </a:r>
            <a:endParaRPr lang="en-US" sz="3200" b="1" dirty="0">
              <a:solidFill>
                <a:srgbClr val="FFFF00"/>
              </a:solidFill>
            </a:endParaRPr>
          </a:p>
        </p:txBody>
      </p:sp>
    </p:spTree>
    <p:extLst>
      <p:ext uri="{BB962C8B-B14F-4D97-AF65-F5344CB8AC3E}">
        <p14:creationId xmlns:p14="http://schemas.microsoft.com/office/powerpoint/2010/main" val="1361759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1D2B8-41DE-4597-A977-6FAD641A8BC5}"/>
              </a:ext>
            </a:extLst>
          </p:cNvPr>
          <p:cNvSpPr/>
          <p:nvPr/>
        </p:nvSpPr>
        <p:spPr>
          <a:xfrm>
            <a:off x="2438400" y="2114550"/>
            <a:ext cx="6248400" cy="707886"/>
          </a:xfrm>
          <a:prstGeom prst="rect">
            <a:avLst/>
          </a:prstGeom>
        </p:spPr>
        <p:txBody>
          <a:bodyPr wrap="square">
            <a:spAutoFit/>
          </a:bodyPr>
          <a:lstStyle/>
          <a:p>
            <a:pPr algn="ctr">
              <a:defRPr/>
            </a:pPr>
            <a:r>
              <a:rPr lang="en-US" sz="4000" b="1" dirty="0">
                <a:solidFill>
                  <a:srgbClr val="FFFF00"/>
                </a:solidFill>
                <a:latin typeface="Arial" panose="020B0604020202020204" pitchFamily="34" charset="0"/>
                <a:cs typeface="Arial" panose="020B0604020202020204" pitchFamily="34" charset="0"/>
              </a:rPr>
              <a:t>LỜI NGUYỆN TÍN HỮU</a:t>
            </a:r>
          </a:p>
        </p:txBody>
      </p:sp>
      <p:pic>
        <p:nvPicPr>
          <p:cNvPr id="3" name="Picture 2">
            <a:extLst>
              <a:ext uri="{FF2B5EF4-FFF2-40B4-BE49-F238E27FC236}">
                <a16:creationId xmlns:a16="http://schemas.microsoft.com/office/drawing/2014/main" id="{FFCA340E-9EEB-471A-9B11-1E3886AEF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399" y="209550"/>
            <a:ext cx="2022605" cy="3486150"/>
          </a:xfrm>
          <a:prstGeom prst="rect">
            <a:avLst/>
          </a:prstGeom>
        </p:spPr>
      </p:pic>
      <p:pic>
        <p:nvPicPr>
          <p:cNvPr id="5" name="Picture 4">
            <a:extLst>
              <a:ext uri="{FF2B5EF4-FFF2-40B4-BE49-F238E27FC236}">
                <a16:creationId xmlns:a16="http://schemas.microsoft.com/office/drawing/2014/main" id="{7A81A6EB-F194-40CB-8DCD-C51936976E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1878596"/>
            <a:ext cx="1828799" cy="3264903"/>
          </a:xfrm>
          <a:prstGeom prst="rect">
            <a:avLst/>
          </a:prstGeom>
        </p:spPr>
      </p:pic>
      <p:pic>
        <p:nvPicPr>
          <p:cNvPr id="6" name="Picture 5">
            <a:extLst>
              <a:ext uri="{FF2B5EF4-FFF2-40B4-BE49-F238E27FC236}">
                <a16:creationId xmlns:a16="http://schemas.microsoft.com/office/drawing/2014/main" id="{DD56B83D-A68C-4D8F-8389-803FA7056D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3774757"/>
            <a:ext cx="2743200" cy="1313307"/>
          </a:xfrm>
          <a:prstGeom prst="rect">
            <a:avLst/>
          </a:prstGeom>
        </p:spPr>
      </p:pic>
    </p:spTree>
    <p:extLst>
      <p:ext uri="{BB962C8B-B14F-4D97-AF65-F5344CB8AC3E}">
        <p14:creationId xmlns:p14="http://schemas.microsoft.com/office/powerpoint/2010/main" val="210798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215194" y="55310"/>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06347" y="751922"/>
            <a:ext cx="8731305" cy="4154984"/>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Chúng ta mong đợi Đấng cứu chuộc là Đức Giêsu Kitô, Chúa chúng ta, Người sẽ biến đổi thân xác hèn hạ của chúng ta, nên giống như thân xác sáng láng của Người.</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DB66D8-EE1A-43CE-BDA1-4D011D6A8A1B}"/>
              </a:ext>
            </a:extLst>
          </p:cNvPr>
          <p:cNvSpPr txBox="1"/>
          <p:nvPr/>
        </p:nvSpPr>
        <p:spPr>
          <a:xfrm>
            <a:off x="1027689" y="2981779"/>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A124DDF7-F71E-415A-9A6A-47C95E0BD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32" y="291314"/>
            <a:ext cx="1051964" cy="1051964"/>
          </a:xfrm>
          <a:prstGeom prst="rect">
            <a:avLst/>
          </a:prstGeom>
        </p:spPr>
      </p:pic>
      <p:pic>
        <p:nvPicPr>
          <p:cNvPr id="6" name="Picture 5">
            <a:extLst>
              <a:ext uri="{FF2B5EF4-FFF2-40B4-BE49-F238E27FC236}">
                <a16:creationId xmlns:a16="http://schemas.microsoft.com/office/drawing/2014/main" id="{6078CE66-0C68-44B9-A57D-AF75BAF57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49631281"/>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1080</TotalTime>
  <Words>228</Words>
  <Application>Microsoft Office PowerPoint</Application>
  <PresentationFormat>On-screen Show (16:9)</PresentationFormat>
  <Paragraphs>18</Paragraphs>
  <Slides>11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95</cp:revision>
  <dcterms:created xsi:type="dcterms:W3CDTF">2018-11-13T15:52:26Z</dcterms:created>
  <dcterms:modified xsi:type="dcterms:W3CDTF">2026-10-17T03:22:16Z</dcterms:modified>
</cp:coreProperties>
</file>