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74" r:id="rId2"/>
    <p:sldId id="340" r:id="rId3"/>
    <p:sldId id="258" r:id="rId4"/>
    <p:sldId id="260" r:id="rId5"/>
    <p:sldId id="275" r:id="rId6"/>
    <p:sldId id="350" r:id="rId7"/>
    <p:sldId id="284" r:id="rId8"/>
    <p:sldId id="278" r:id="rId9"/>
    <p:sldId id="282" r:id="rId10"/>
    <p:sldId id="283" r:id="rId11"/>
    <p:sldId id="349" r:id="rId12"/>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161840" y="669660"/>
            <a:ext cx="8982160" cy="4401205"/>
          </a:xfrm>
          <a:prstGeom prst="rect">
            <a:avLst/>
          </a:prstGeom>
          <a:noFill/>
          <a:ln>
            <a:noFill/>
            <a:prstDash val="solid"/>
          </a:ln>
        </p:spPr>
        <p:txBody>
          <a:bodyPr vert="horz" wrap="square" lIns="91440" tIns="45720" rIns="91440" bIns="45720" anchor="t" anchorCtr="0" compatLnSpc="1">
            <a:spAutoFit/>
          </a:bodyPr>
          <a:lstStyle/>
          <a:p>
            <a:pPr algn="just"/>
            <a:r>
              <a:rPr lang="vi-VN" sz="4000" b="1" i="0" dirty="0">
                <a:solidFill>
                  <a:schemeClr val="bg1"/>
                </a:solidFill>
                <a:effectLst/>
                <a:latin typeface="Arial" panose="020B0604020202020204" pitchFamily="34" charset="0"/>
              </a:rPr>
              <a:t>Như Chúa Giêsu đã chết và sống lại thế nào, thì Thiên Chúa cũng sẽ đem họ đến làm một với Người như vậy. Và cũng như mọi người đều phải chết nơi Adam thế nào, thì mọi người cũng sẽ được tác sinh trong Đức Kitô như vậy.</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0"/>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1446550"/>
          </a:xfrm>
          <a:prstGeom prst="rect">
            <a:avLst/>
          </a:prstGeom>
          <a:noFill/>
          <a:ln>
            <a:noFill/>
            <a:prstDash val="solid"/>
          </a:ln>
        </p:spPr>
        <p:txBody>
          <a:bodyPr vert="horz" wrap="square" lIns="91440" tIns="45720" rIns="91440" bIns="45720" anchor="t" anchorCtr="0" compatLnSpc="1">
            <a:spAutoFit/>
          </a:bodyPr>
          <a:lstStyle/>
          <a:p>
            <a:pPr algn="just"/>
            <a:r>
              <a:rPr lang="en-US" sz="4400" b="1" i="1" dirty="0">
                <a:solidFill>
                  <a:schemeClr val="bg1"/>
                </a:solidFill>
                <a:effectLst/>
                <a:latin typeface="Arial" panose="020B0604020202020204" pitchFamily="34" charset="0"/>
              </a:rPr>
              <a:t>“</a:t>
            </a:r>
            <a:r>
              <a:rPr lang="en-US" sz="4400" b="1" i="1" dirty="0" err="1">
                <a:solidFill>
                  <a:schemeClr val="bg1"/>
                </a:solidFill>
                <a:effectLst/>
                <a:latin typeface="Arial" panose="020B0604020202020204" pitchFamily="34" charset="0"/>
              </a:rPr>
              <a:t>Chúng</a:t>
            </a:r>
            <a:r>
              <a:rPr lang="en-US" sz="4400" b="1" i="1" dirty="0">
                <a:solidFill>
                  <a:schemeClr val="bg1"/>
                </a:solidFill>
                <a:effectLst/>
                <a:latin typeface="Arial" panose="020B0604020202020204" pitchFamily="34" charset="0"/>
              </a:rPr>
              <a:t> ta </a:t>
            </a:r>
            <a:r>
              <a:rPr lang="en-US" sz="4400" b="1" i="1" dirty="0" err="1">
                <a:solidFill>
                  <a:schemeClr val="bg1"/>
                </a:solidFill>
                <a:effectLst/>
                <a:latin typeface="Arial" panose="020B0604020202020204" pitchFamily="34" charset="0"/>
              </a:rPr>
              <a:t>phải</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sống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đời</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sống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mới</a:t>
            </a:r>
            <a:r>
              <a:rPr lang="en-US" sz="4400" b="1" i="1" dirty="0">
                <a:solidFill>
                  <a:schemeClr val="bg1"/>
                </a:solidFill>
                <a:effectLst/>
                <a:latin typeface="Arial" panose="020B0604020202020204" pitchFamily="34" charset="0"/>
              </a:rPr>
              <a:t>”.</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chemeClr val="bg1"/>
                </a:solidFill>
                <a:effectLst/>
                <a:latin typeface="Roboto" panose="02000000000000000000" pitchFamily="2" charset="0"/>
              </a:rPr>
              <a:t> </a:t>
            </a:r>
            <a:r>
              <a:rPr lang="en-US" sz="3600" b="0" i="0" dirty="0">
                <a:solidFill>
                  <a:schemeClr val="bg1"/>
                </a:solidFill>
                <a:effectLst/>
                <a:latin typeface="Arial" panose="020B0604020202020204" pitchFamily="34" charset="0"/>
              </a:rPr>
              <a:t> </a:t>
            </a:r>
            <a:r>
              <a:rPr lang="en-US" sz="3600" b="1" i="0" dirty="0">
                <a:solidFill>
                  <a:schemeClr val="bg1"/>
                </a:solidFill>
                <a:effectLst/>
                <a:latin typeface="Arial" panose="020B0604020202020204" pitchFamily="34" charset="0"/>
              </a:rPr>
              <a:t> </a:t>
            </a:r>
            <a:r>
              <a:rPr lang="en-US" sz="3600" b="0" i="0" dirty="0">
                <a:solidFill>
                  <a:schemeClr val="bg1"/>
                </a:solidFill>
                <a:effectLst/>
                <a:latin typeface="Arial" panose="020B0604020202020204" pitchFamily="34" charset="0"/>
              </a:rPr>
              <a:t>Rm 6, 3-9</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7" y="2189511"/>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Phaolô Tông đồ gửi tín hữu Rôma.</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2410" y="3180170"/>
            <a:ext cx="3805829" cy="2052449"/>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571817" y="1869295"/>
            <a:ext cx="8392830"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chăn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nuôi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chẳng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thiếu</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thốn</a:t>
            </a:r>
            <a:r>
              <a:rPr lang="en-US" sz="4400" b="1" i="0" dirty="0">
                <a:solidFill>
                  <a:schemeClr val="bg1"/>
                </a:solidFill>
                <a:effectLst/>
                <a:latin typeface="Arial" panose="020B0604020202020204" pitchFamily="34" charset="0"/>
              </a:rPr>
              <a:t> chi</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896193"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22, 1-3a. 3b-4. 5. 6</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Ga 11, 25-26</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961266"/>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000" i="0" dirty="0">
                <a:solidFill>
                  <a:schemeClr val="bg1"/>
                </a:solidFill>
                <a:effectLst/>
                <a:latin typeface="Arial" panose="020B0604020202020204" pitchFamily="34" charset="0"/>
              </a:rPr>
              <a:t>  – Chúa phán: “Hỡi những kẻ Cha Ta chúc phúc, hãy đến, hãy lãnh lấy phần gia nghiệp là Nước Trời đã chuẩn bị cho các ngươi từ khi tạo dựng vũ trụ”.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9" name="TextBox 8">
            <a:extLst>
              <a:ext uri="{FF2B5EF4-FFF2-40B4-BE49-F238E27FC236}">
                <a16:creationId xmlns:a16="http://schemas.microsoft.com/office/drawing/2014/main" id="{C209A8FE-BB95-4D5A-9F32-0F6C10001F21}"/>
              </a:ext>
            </a:extLst>
          </p:cNvPr>
          <p:cNvSpPr txBox="1"/>
          <p:nvPr/>
        </p:nvSpPr>
        <p:spPr>
          <a:xfrm>
            <a:off x="218485" y="3950365"/>
            <a:ext cx="4693381" cy="584775"/>
          </a:xfrm>
          <a:prstGeom prst="rect">
            <a:avLst/>
          </a:prstGeom>
          <a:noFill/>
        </p:spPr>
        <p:txBody>
          <a:bodyPr wrap="square">
            <a:spAutoFit/>
          </a:bodyPr>
          <a:lstStyle/>
          <a:p>
            <a:r>
              <a:rPr lang="nb-NO" sz="3200" b="1" i="0" dirty="0">
                <a:solidFill>
                  <a:srgbClr val="FFFF00"/>
                </a:solidFill>
                <a:effectLst/>
                <a:latin typeface="Arial" panose="020B0604020202020204" pitchFamily="34" charset="0"/>
              </a:rPr>
              <a:t>Phúc Âm: Ga 6, 51-59</a:t>
            </a:r>
            <a:endParaRPr lang="en-US" sz="3200" b="1" dirty="0">
              <a:solidFill>
                <a:srgbClr val="FFFF00"/>
              </a:solidFill>
            </a:endParaRPr>
          </a:p>
        </p:txBody>
      </p:sp>
    </p:spTree>
    <p:extLst>
      <p:ext uri="{BB962C8B-B14F-4D97-AF65-F5344CB8AC3E}">
        <p14:creationId xmlns:p14="http://schemas.microsoft.com/office/powerpoint/2010/main" val="1361759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1D2B8-41DE-4597-A977-6FAD641A8BC5}"/>
              </a:ext>
            </a:extLst>
          </p:cNvPr>
          <p:cNvSpPr/>
          <p:nvPr/>
        </p:nvSpPr>
        <p:spPr>
          <a:xfrm>
            <a:off x="2438400" y="2114550"/>
            <a:ext cx="6248400" cy="707886"/>
          </a:xfrm>
          <a:prstGeom prst="rect">
            <a:avLst/>
          </a:prstGeom>
        </p:spPr>
        <p:txBody>
          <a:bodyPr wrap="square">
            <a:spAutoFit/>
          </a:bodyPr>
          <a:lstStyle/>
          <a:p>
            <a:pPr algn="ctr">
              <a:defRPr/>
            </a:pPr>
            <a:r>
              <a:rPr lang="en-US" sz="4000" b="1" dirty="0">
                <a:solidFill>
                  <a:srgbClr val="FFFF00"/>
                </a:solidFill>
                <a:latin typeface="Arial" panose="020B0604020202020204" pitchFamily="34" charset="0"/>
                <a:cs typeface="Arial" panose="020B0604020202020204" pitchFamily="34" charset="0"/>
              </a:rPr>
              <a:t>LỜI NGUYỆN TÍN HỮU</a:t>
            </a:r>
          </a:p>
        </p:txBody>
      </p:sp>
      <p:pic>
        <p:nvPicPr>
          <p:cNvPr id="3" name="Picture 2">
            <a:extLst>
              <a:ext uri="{FF2B5EF4-FFF2-40B4-BE49-F238E27FC236}">
                <a16:creationId xmlns:a16="http://schemas.microsoft.com/office/drawing/2014/main" id="{FFCA340E-9EEB-471A-9B11-1E3886AEF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99" y="209550"/>
            <a:ext cx="2022605" cy="3486150"/>
          </a:xfrm>
          <a:prstGeom prst="rect">
            <a:avLst/>
          </a:prstGeom>
        </p:spPr>
      </p:pic>
      <p:pic>
        <p:nvPicPr>
          <p:cNvPr id="5" name="Picture 4">
            <a:extLst>
              <a:ext uri="{FF2B5EF4-FFF2-40B4-BE49-F238E27FC236}">
                <a16:creationId xmlns:a16="http://schemas.microsoft.com/office/drawing/2014/main" id="{7A81A6EB-F194-40CB-8DCD-C51936976E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878596"/>
            <a:ext cx="1828799" cy="3264903"/>
          </a:xfrm>
          <a:prstGeom prst="rect">
            <a:avLst/>
          </a:prstGeom>
        </p:spPr>
      </p:pic>
      <p:pic>
        <p:nvPicPr>
          <p:cNvPr id="6" name="Picture 5">
            <a:extLst>
              <a:ext uri="{FF2B5EF4-FFF2-40B4-BE49-F238E27FC236}">
                <a16:creationId xmlns:a16="http://schemas.microsoft.com/office/drawing/2014/main" id="{DD56B83D-A68C-4D8F-8389-803FA7056D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774757"/>
            <a:ext cx="2743200" cy="1313307"/>
          </a:xfrm>
          <a:prstGeom prst="rect">
            <a:avLst/>
          </a:prstGeom>
        </p:spPr>
      </p:pic>
    </p:spTree>
    <p:extLst>
      <p:ext uri="{BB962C8B-B14F-4D97-AF65-F5344CB8AC3E}">
        <p14:creationId xmlns:p14="http://schemas.microsoft.com/office/powerpoint/2010/main" val="210798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58549" y="35471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7" y="1124156"/>
            <a:ext cx="8731305" cy="3477875"/>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phán: Ta là sự sống lại và là sự sống; ai tin Ta dầu có chết cũng sẽ được sống, và kẻ nào sống mà tin Ta sẽ không chết muôn đời.</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49631281"/>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1075</TotalTime>
  <Words>231</Words>
  <Application>Microsoft Office PowerPoint</Application>
  <PresentationFormat>On-screen Show (16:9)</PresentationFormat>
  <Paragraphs>18</Paragraphs>
  <Slides>11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94</cp:revision>
  <dcterms:created xsi:type="dcterms:W3CDTF">2018-11-13T15:52:26Z</dcterms:created>
  <dcterms:modified xsi:type="dcterms:W3CDTF">2026-10-17T03:06:37Z</dcterms:modified>
</cp:coreProperties>
</file>