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71" r:id="rId9"/>
    <p:sldId id="461" r:id="rId10"/>
    <p:sldId id="414" r:id="rId11"/>
    <p:sldId id="422" r:id="rId12"/>
    <p:sldId id="433" r:id="rId13"/>
    <p:sldId id="47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5/15/2025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9" name="Picture 8">
            <a:extLst>
              <a:ext uri="{FF2B5EF4-FFF2-40B4-BE49-F238E27FC236}">
                <a16:creationId xmlns:a16="http://schemas.microsoft.com/office/drawing/2014/main" id="{83126DEC-47AE-4640-B5E8-9AFA4F65C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pic>
        <p:nvPicPr>
          <p:cNvPr id="4" name="Picture 3">
            <a:extLst>
              <a:ext uri="{FF2B5EF4-FFF2-40B4-BE49-F238E27FC236}">
                <a16:creationId xmlns:a16="http://schemas.microsoft.com/office/drawing/2014/main" id="{DED1DEC1-571C-468C-A8FA-427E3E569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762"/>
            <a:ext cx="9144000" cy="5173261"/>
          </a:xfrm>
          <a:prstGeom prst="rect">
            <a:avLst/>
          </a:prstGeom>
        </p:spPr>
      </p:pic>
      <p:sp>
        <p:nvSpPr>
          <p:cNvPr id="8" name="TextBox 7">
            <a:extLst>
              <a:ext uri="{FF2B5EF4-FFF2-40B4-BE49-F238E27FC236}">
                <a16:creationId xmlns:a16="http://schemas.microsoft.com/office/drawing/2014/main" id="{64F5E035-88AC-47E8-9CFB-61D53F671D0C}"/>
              </a:ext>
            </a:extLst>
          </p:cNvPr>
          <p:cNvSpPr txBox="1"/>
          <p:nvPr/>
        </p:nvSpPr>
        <p:spPr>
          <a:xfrm>
            <a:off x="3429000" y="3105150"/>
            <a:ext cx="53340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HAI TUẦN 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9" name="Picture 8">
            <a:extLst>
              <a:ext uri="{FF2B5EF4-FFF2-40B4-BE49-F238E27FC236}">
                <a16:creationId xmlns:a16="http://schemas.microsoft.com/office/drawing/2014/main" id="{83126DEC-47AE-4640-B5E8-9AFA4F65C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pic>
        <p:nvPicPr>
          <p:cNvPr id="4" name="Picture 3">
            <a:extLst>
              <a:ext uri="{FF2B5EF4-FFF2-40B4-BE49-F238E27FC236}">
                <a16:creationId xmlns:a16="http://schemas.microsoft.com/office/drawing/2014/main" id="{DED1DEC1-571C-468C-A8FA-427E3E569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762"/>
            <a:ext cx="9144000" cy="5173261"/>
          </a:xfrm>
          <a:prstGeom prst="rect">
            <a:avLst/>
          </a:prstGeom>
        </p:spPr>
      </p:pic>
      <p:sp>
        <p:nvSpPr>
          <p:cNvPr id="8" name="TextBox 7">
            <a:extLst>
              <a:ext uri="{FF2B5EF4-FFF2-40B4-BE49-F238E27FC236}">
                <a16:creationId xmlns:a16="http://schemas.microsoft.com/office/drawing/2014/main" id="{64F5E035-88AC-47E8-9CFB-61D53F671D0C}"/>
              </a:ext>
            </a:extLst>
          </p:cNvPr>
          <p:cNvSpPr txBox="1"/>
          <p:nvPr/>
        </p:nvSpPr>
        <p:spPr>
          <a:xfrm>
            <a:off x="3429000" y="3105150"/>
            <a:ext cx="53340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HAI TUẦN 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151035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4791"/>
            <a:ext cx="9144000" cy="1066800"/>
          </a:xfrm>
        </p:spPr>
        <p:txBody>
          <a:bodyPr>
            <a:normAutofit fontScale="90000"/>
          </a:bodyPr>
          <a:lstStyle/>
          <a:p>
            <a:r>
              <a:rPr lang="en-US" sz="6600" dirty="0">
                <a:solidFill>
                  <a:srgbClr val="C00000"/>
                </a:solidFill>
              </a:rPr>
              <a:t>Ca </a:t>
            </a:r>
            <a:r>
              <a:rPr lang="en-US" sz="6600" dirty="0" err="1">
                <a:solidFill>
                  <a:srgbClr val="C00000"/>
                </a:solidFill>
              </a:rPr>
              <a:t>Nhập</a:t>
            </a:r>
            <a:r>
              <a:rPr lang="en-US" sz="6600" dirty="0">
                <a:solidFill>
                  <a:srgbClr val="C00000"/>
                </a:solidFill>
              </a:rPr>
              <a:t> </a:t>
            </a:r>
            <a:r>
              <a:rPr lang="en-US" sz="6600" dirty="0" err="1">
                <a:solidFill>
                  <a:srgbClr val="C00000"/>
                </a:solidFill>
              </a:rPr>
              <a:t>Lễ</a:t>
            </a:r>
            <a:endParaRPr lang="en-US"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438150" y="1200150"/>
            <a:ext cx="8267700" cy="3477875"/>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Đấng chăn Chiên nhân lành đã phục sinh, Người đã phó mạng sống mình vì con chiên và đã đoái thương chịu chết vì đoàn chiên – Alleluia.</a:t>
            </a:r>
            <a:endParaRPr lang="en-US" sz="44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9916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14, 5-17</a:t>
            </a:r>
            <a:br>
              <a:rPr lang="en-US" sz="4000" dirty="0">
                <a:solidFill>
                  <a:srgbClr val="0070C0"/>
                </a:solidFill>
                <a:latin typeface="Arial" panose="020B0604020202020204" pitchFamily="34" charset="0"/>
                <a:cs typeface="Arial" panose="020B0604020202020204" pitchFamily="34" charset="0"/>
              </a:rPr>
            </a:br>
            <a:r>
              <a:rPr lang="vi-VN" sz="4000" b="1" i="1" dirty="0">
                <a:solidFill>
                  <a:srgbClr val="C00000"/>
                </a:solidFill>
                <a:effectLst/>
                <a:latin typeface="Arial" panose="020B0604020202020204" pitchFamily="34" charset="0"/>
              </a:rPr>
              <a:t>“Chúng tôi rao giảng cho các người bỏ các thần này mà trở về với Thiên Chúa hằng sống”.</a:t>
            </a:r>
            <a:br>
              <a:rPr lang="en-US" sz="4000" b="1" i="1" dirty="0">
                <a:solidFill>
                  <a:srgbClr val="C00000"/>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98408"/>
            <a:ext cx="4724400" cy="2430685"/>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2076450" y="1504950"/>
            <a:ext cx="5219700" cy="646331"/>
          </a:xfrm>
          <a:prstGeom prst="rect">
            <a:avLst/>
          </a:prstGeom>
          <a:noFill/>
        </p:spPr>
        <p:txBody>
          <a:bodyPr wrap="square">
            <a:spAutoFit/>
          </a:bodyPr>
          <a:lstStyle/>
          <a:p>
            <a:r>
              <a:rPr lang="da-DK" sz="3600" b="0" i="0" dirty="0">
                <a:solidFill>
                  <a:srgbClr val="0070C0"/>
                </a:solidFill>
                <a:effectLst/>
                <a:latin typeface="Arial" panose="020B0604020202020204" pitchFamily="34" charset="0"/>
              </a:rPr>
              <a:t>Tv 113B, 1-2. 3-4. 15-16</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2209801"/>
            <a:ext cx="7467600" cy="2266949"/>
          </a:xfrm>
        </p:spPr>
        <p:txBody>
          <a:bodyPr>
            <a:normAutofit/>
          </a:bodyPr>
          <a:lstStyle/>
          <a:p>
            <a:pPr algn="just"/>
            <a:r>
              <a:rPr lang="vi-VN" b="1" i="0" dirty="0">
                <a:solidFill>
                  <a:srgbClr val="C00000"/>
                </a:solidFill>
                <a:effectLst/>
                <a:latin typeface="Arial" panose="020B0604020202020204" pitchFamily="34" charset="0"/>
              </a:rPr>
              <a:t>Ðáp: Lạy Chúa, không phải cho chúng con, nhưng xin cho danh Ngài rạng sáng</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2057400" y="133350"/>
            <a:ext cx="52578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0070C0"/>
                </a:solidFill>
                <a:effectLst/>
                <a:latin typeface="Arial" panose="020B0604020202020204" pitchFamily="34" charset="0"/>
              </a:rPr>
              <a:t>Cl 3, 1</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Nếu anh em sống lại làm một với Ðức Kitô, thì anh em hãy tìm kiếm những sự cao siêu trên trời, nơi Ðức Kitô đang ngự bên hữu Thiên Chúa.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9" name="Picture 8">
            <a:extLst>
              <a:ext uri="{FF2B5EF4-FFF2-40B4-BE49-F238E27FC236}">
                <a16:creationId xmlns:a16="http://schemas.microsoft.com/office/drawing/2014/main" id="{83126DEC-47AE-4640-B5E8-9AFA4F65C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pic>
        <p:nvPicPr>
          <p:cNvPr id="4" name="Picture 3">
            <a:extLst>
              <a:ext uri="{FF2B5EF4-FFF2-40B4-BE49-F238E27FC236}">
                <a16:creationId xmlns:a16="http://schemas.microsoft.com/office/drawing/2014/main" id="{DED1DEC1-571C-468C-A8FA-427E3E569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73261"/>
          </a:xfrm>
          <a:prstGeom prst="rect">
            <a:avLst/>
          </a:prstGeom>
        </p:spPr>
      </p:pic>
      <p:sp>
        <p:nvSpPr>
          <p:cNvPr id="8" name="TextBox 7">
            <a:extLst>
              <a:ext uri="{FF2B5EF4-FFF2-40B4-BE49-F238E27FC236}">
                <a16:creationId xmlns:a16="http://schemas.microsoft.com/office/drawing/2014/main" id="{64F5E035-88AC-47E8-9CFB-61D53F671D0C}"/>
              </a:ext>
            </a:extLst>
          </p:cNvPr>
          <p:cNvSpPr txBox="1"/>
          <p:nvPr/>
        </p:nvSpPr>
        <p:spPr>
          <a:xfrm>
            <a:off x="3429000" y="3028950"/>
            <a:ext cx="5334000" cy="646331"/>
          </a:xfrm>
          <a:prstGeom prst="rect">
            <a:avLst/>
          </a:prstGeom>
          <a:noFill/>
        </p:spPr>
        <p:txBody>
          <a:bodyPr wrap="square">
            <a:spAutoFit/>
          </a:bodyPr>
          <a:lstStyle/>
          <a:p>
            <a:pPr algn="l"/>
            <a:r>
              <a:rPr lang="nb-NO" sz="3600" b="1" i="0" dirty="0">
                <a:solidFill>
                  <a:srgbClr val="0070C0"/>
                </a:solidFill>
                <a:effectLst/>
                <a:latin typeface="Arial" panose="020B0604020202020204" pitchFamily="34" charset="0"/>
              </a:rPr>
              <a:t>Phúc Âm: Ga 14, 21-26</a:t>
            </a:r>
            <a:endParaRPr lang="en-US" sz="3600" b="1" i="0" dirty="0">
              <a:solidFill>
                <a:srgbClr val="0070C0"/>
              </a:solidFill>
              <a:effectLst/>
              <a:latin typeface="Helvetica Neue"/>
            </a:endParaRPr>
          </a:p>
        </p:txBody>
      </p:sp>
    </p:spTree>
    <p:extLst>
      <p:ext uri="{BB962C8B-B14F-4D97-AF65-F5344CB8AC3E}">
        <p14:creationId xmlns:p14="http://schemas.microsoft.com/office/powerpoint/2010/main" val="232131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955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533400" y="1200150"/>
            <a:ext cx="8458200" cy="3477875"/>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Chúa phán: “Thầy để lại bình an cho các con, Thầy ban bình an của Thầy cho các con. Thầy ban cho cac con không như thế gian ban tặng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217</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14, 5-17 “Chúng tôi rao giảng cho các người bỏ các thần này mà trở về với Thiên Chúa hằng sống”. Bài trích sách Công vụ Tông Đồ.</vt:lpstr>
      <vt:lpstr>Ðáp: Lạy Chúa, không phải cho chúng con, nhưng xin cho danh Ngài rạng sáng</vt:lpstr>
      <vt:lpstr>Alleluia, alleluia! – Nếu anh em sống lại làm một với Ðức Kitô, thì anh em hãy tìm kiếm những sự cao siêu trên trời, nơi Ðức Kitô đang ngự bên hữu Thiên Chúa.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19</cp:revision>
  <dcterms:created xsi:type="dcterms:W3CDTF">2025-03-12T05:53:40Z</dcterms:created>
  <dcterms:modified xsi:type="dcterms:W3CDTF">2025-05-15T14:33:01Z</dcterms:modified>
</cp:coreProperties>
</file>