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6" r:id="rId11"/>
    <p:sldId id="1046" r:id="rId12"/>
    <p:sldId id="346" r:id="rId13"/>
    <p:sldId id="445" r:id="rId14"/>
    <p:sldId id="1087"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48048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65311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7/10/2025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509FAA0A-665E-46A4-B738-8667C56B16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00" y="0"/>
            <a:ext cx="9151000" cy="5143500"/>
          </a:xfrm>
        </p:spPr>
      </p:pic>
      <p:pic>
        <p:nvPicPr>
          <p:cNvPr id="10" name="Picture 9">
            <a:extLst>
              <a:ext uri="{FF2B5EF4-FFF2-40B4-BE49-F238E27FC236}">
                <a16:creationId xmlns:a16="http://schemas.microsoft.com/office/drawing/2014/main" id="{480BAF8F-8A05-479A-A0B6-71D152BB2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01204"/>
            <a:ext cx="1066800" cy="1066800"/>
          </a:xfrm>
          <a:prstGeom prst="rect">
            <a:avLst/>
          </a:prstGeom>
        </p:spPr>
      </p:pic>
      <p:sp>
        <p:nvSpPr>
          <p:cNvPr id="12" name="TextBox 11">
            <a:extLst>
              <a:ext uri="{FF2B5EF4-FFF2-40B4-BE49-F238E27FC236}">
                <a16:creationId xmlns:a16="http://schemas.microsoft.com/office/drawing/2014/main" id="{FB648BAB-6D3D-4CEB-8252-7C4545BE2D2C}"/>
              </a:ext>
            </a:extLst>
          </p:cNvPr>
          <p:cNvSpPr txBox="1"/>
          <p:nvPr/>
        </p:nvSpPr>
        <p:spPr>
          <a:xfrm>
            <a:off x="2286000" y="232649"/>
            <a:ext cx="6740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XVI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509FAA0A-665E-46A4-B738-8667C56B16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00" y="0"/>
            <a:ext cx="9151000" cy="5143500"/>
          </a:xfrm>
        </p:spPr>
      </p:pic>
      <p:pic>
        <p:nvPicPr>
          <p:cNvPr id="10" name="Picture 9">
            <a:extLst>
              <a:ext uri="{FF2B5EF4-FFF2-40B4-BE49-F238E27FC236}">
                <a16:creationId xmlns:a16="http://schemas.microsoft.com/office/drawing/2014/main" id="{480BAF8F-8A05-479A-A0B6-71D152BB2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01204"/>
            <a:ext cx="1066800" cy="1066800"/>
          </a:xfrm>
          <a:prstGeom prst="rect">
            <a:avLst/>
          </a:prstGeom>
        </p:spPr>
      </p:pic>
      <p:sp>
        <p:nvSpPr>
          <p:cNvPr id="12" name="TextBox 11">
            <a:extLst>
              <a:ext uri="{FF2B5EF4-FFF2-40B4-BE49-F238E27FC236}">
                <a16:creationId xmlns:a16="http://schemas.microsoft.com/office/drawing/2014/main" id="{FB648BAB-6D3D-4CEB-8252-7C4545BE2D2C}"/>
              </a:ext>
            </a:extLst>
          </p:cNvPr>
          <p:cNvSpPr txBox="1"/>
          <p:nvPr/>
        </p:nvSpPr>
        <p:spPr>
          <a:xfrm>
            <a:off x="2286000" y="232649"/>
            <a:ext cx="6740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XVI THƯỜNG NIÊN C</a:t>
            </a:r>
            <a:endParaRPr lang="en-US" sz="2800" b="1" dirty="0">
              <a:solidFill>
                <a:srgbClr val="FFFF00"/>
              </a:solidFill>
            </a:endParaRPr>
          </a:p>
        </p:txBody>
      </p:sp>
    </p:spTree>
    <p:extLst>
      <p:ext uri="{BB962C8B-B14F-4D97-AF65-F5344CB8AC3E}">
        <p14:creationId xmlns:p14="http://schemas.microsoft.com/office/powerpoint/2010/main" val="1260332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971550"/>
            <a:ext cx="8610600" cy="3276599"/>
          </a:xfrm>
        </p:spPr>
        <p:txBody>
          <a:bodyPr>
            <a:normAutofit fontScale="90000"/>
          </a:bodyPr>
          <a:lstStyle/>
          <a:p>
            <a:pPr algn="just"/>
            <a:r>
              <a:rPr lang="en-US" b="1" i="0" dirty="0" err="1">
                <a:solidFill>
                  <a:schemeClr val="bg1"/>
                </a:solidFill>
                <a:effectLst/>
                <a:latin typeface="Arial" panose="020B0604020202020204" pitchFamily="34" charset="0"/>
              </a:rPr>
              <a:t>Kìa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phù</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đang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tâm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hồn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nguyện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hiến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lễ</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tụng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Ngài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Ngài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hảo</a:t>
            </a:r>
            <a:r>
              <a:rPr lang="en-US" b="1" i="0" dirty="0">
                <a:solidFill>
                  <a:schemeClr val="bg1"/>
                </a:solidFill>
                <a:effectLst/>
                <a:latin typeface="Arial" panose="020B0604020202020204" pitchFamily="34" charset="0"/>
              </a:rPr>
              <a:t>.</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140553"/>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304800" y="13335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19, 1-2. 9-11. 16-20b</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54465"/>
            <a:ext cx="4343400" cy="2231885"/>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2123658"/>
          </a:xfrm>
          <a:prstGeom prst="rect">
            <a:avLst/>
          </a:prstGeom>
          <a:noFill/>
        </p:spPr>
        <p:txBody>
          <a:bodyPr wrap="square">
            <a:spAutoFit/>
          </a:bodyPr>
          <a:lstStyle/>
          <a:p>
            <a:pPr algn="just"/>
            <a:r>
              <a:rPr lang="vi-VN" sz="4400" b="1" i="1" dirty="0">
                <a:solidFill>
                  <a:schemeClr val="bg1"/>
                </a:solidFill>
                <a:effectLst/>
                <a:latin typeface="Arial" panose="020B0604020202020204" pitchFamily="34" charset="0"/>
              </a:rPr>
              <a:t>“Chúa ngự xuống trên núi Sinai trước mặt toàn dân”.</a:t>
            </a:r>
            <a:br>
              <a:rPr lang="vi-VN" sz="4400" dirty="0"/>
            </a:br>
            <a:endParaRPr lang="vi-VN" sz="44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58140" y="2146579"/>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3058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đáng</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ngợi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muôn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228600" y="1276350"/>
            <a:ext cx="8686800" cy="769441"/>
          </a:xfrm>
          <a:prstGeom prst="rect">
            <a:avLst/>
          </a:prstGeom>
          <a:noFill/>
        </p:spPr>
        <p:txBody>
          <a:bodyPr wrap="square" rtlCol="0">
            <a:spAutoFit/>
          </a:bodyPr>
          <a:lstStyle/>
          <a:p>
            <a:pPr algn="ctr"/>
            <a:r>
              <a:rPr lang="en-US" sz="4400" b="0" i="0" dirty="0" err="1">
                <a:solidFill>
                  <a:schemeClr val="bg1"/>
                </a:solidFill>
                <a:effectLst/>
                <a:latin typeface="Arial" panose="020B0604020202020204" pitchFamily="34" charset="0"/>
              </a:rPr>
              <a:t>Ðn</a:t>
            </a:r>
            <a:r>
              <a:rPr lang="en-US" sz="4400" b="0" i="0" dirty="0">
                <a:solidFill>
                  <a:schemeClr val="bg1"/>
                </a:solidFill>
                <a:effectLst/>
                <a:latin typeface="Arial" panose="020B0604020202020204" pitchFamily="34" charset="0"/>
              </a:rPr>
              <a:t> 3, 52. 53. 54. 55. 56</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Chúa phán: “Thầy gọi các con là bạn hữu, vì tất cả những gì Thầy đã nghe biết nơi Cha Thầy, thì Thầy đã cho các con biết”. –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509FAA0A-665E-46A4-B738-8667C56B16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00" y="0"/>
            <a:ext cx="9151000" cy="5143500"/>
          </a:xfrm>
        </p:spPr>
      </p:pic>
      <p:pic>
        <p:nvPicPr>
          <p:cNvPr id="10" name="Picture 9">
            <a:extLst>
              <a:ext uri="{FF2B5EF4-FFF2-40B4-BE49-F238E27FC236}">
                <a16:creationId xmlns:a16="http://schemas.microsoft.com/office/drawing/2014/main" id="{480BAF8F-8A05-479A-A0B6-71D152BB2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01204"/>
            <a:ext cx="1066800" cy="1066800"/>
          </a:xfrm>
          <a:prstGeom prst="rect">
            <a:avLst/>
          </a:prstGeom>
        </p:spPr>
      </p:pic>
      <p:sp>
        <p:nvSpPr>
          <p:cNvPr id="12" name="TextBox 11">
            <a:extLst>
              <a:ext uri="{FF2B5EF4-FFF2-40B4-BE49-F238E27FC236}">
                <a16:creationId xmlns:a16="http://schemas.microsoft.com/office/drawing/2014/main" id="{FB648BAB-6D3D-4CEB-8252-7C4545BE2D2C}"/>
              </a:ext>
            </a:extLst>
          </p:cNvPr>
          <p:cNvSpPr txBox="1"/>
          <p:nvPr/>
        </p:nvSpPr>
        <p:spPr>
          <a:xfrm>
            <a:off x="3505200" y="3257550"/>
            <a:ext cx="4343400" cy="523220"/>
          </a:xfrm>
          <a:prstGeom prst="rect">
            <a:avLst/>
          </a:prstGeom>
          <a:noFill/>
        </p:spPr>
        <p:txBody>
          <a:bodyPr wrap="square">
            <a:spAutoFit/>
          </a:bodyPr>
          <a:lstStyle/>
          <a:p>
            <a:r>
              <a:rPr lang="en-US" sz="2800" b="1" i="0" dirty="0" err="1">
                <a:solidFill>
                  <a:srgbClr val="FF0000"/>
                </a:solidFill>
                <a:effectLst/>
                <a:latin typeface="Arial" panose="020B0604020202020204" pitchFamily="34" charset="0"/>
              </a:rPr>
              <a:t>Phúc</a:t>
            </a:r>
            <a:r>
              <a:rPr lang="en-US" sz="2800" b="1" i="0" dirty="0">
                <a:solidFill>
                  <a:srgbClr val="FF0000"/>
                </a:solidFill>
                <a:effectLst/>
                <a:latin typeface="Arial" panose="020B0604020202020204" pitchFamily="34" charset="0"/>
              </a:rPr>
              <a:t> </a:t>
            </a:r>
            <a:r>
              <a:rPr lang="en-US" sz="2800" b="1" i="0" dirty="0" err="1">
                <a:solidFill>
                  <a:srgbClr val="FF0000"/>
                </a:solidFill>
                <a:effectLst/>
                <a:latin typeface="Arial" panose="020B0604020202020204" pitchFamily="34" charset="0"/>
              </a:rPr>
              <a:t>Âm</a:t>
            </a:r>
            <a:r>
              <a:rPr lang="en-US" sz="2800" b="1" i="0" dirty="0">
                <a:solidFill>
                  <a:srgbClr val="FF0000"/>
                </a:solidFill>
                <a:effectLst/>
                <a:latin typeface="Arial" panose="020B0604020202020204" pitchFamily="34" charset="0"/>
              </a:rPr>
              <a:t>: Mt 13, 10-17</a:t>
            </a:r>
            <a:endParaRPr lang="en-US" sz="2800" b="1" dirty="0">
              <a:solidFill>
                <a:srgbClr val="FF0000"/>
              </a:solidFill>
            </a:endParaRPr>
          </a:p>
        </p:txBody>
      </p:sp>
    </p:spTree>
    <p:extLst>
      <p:ext uri="{BB962C8B-B14F-4D97-AF65-F5344CB8AC3E}">
        <p14:creationId xmlns:p14="http://schemas.microsoft.com/office/powerpoint/2010/main" val="30017071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71550"/>
            <a:ext cx="8382000" cy="3619499"/>
          </a:xfrm>
        </p:spPr>
        <p:txBody>
          <a:bodyPr>
            <a:noAutofit/>
          </a:bodyPr>
          <a:lstStyle/>
          <a:p>
            <a:pPr algn="just"/>
            <a:r>
              <a:rPr lang="vi-VN" b="1" i="0" dirty="0">
                <a:solidFill>
                  <a:schemeClr val="bg1"/>
                </a:solidFill>
                <a:effectLst/>
                <a:latin typeface="Arial" panose="020B0604020202020204" pitchFamily="34" charset="0"/>
              </a:rPr>
              <a:t>Chúa đã làm những điều lạ lùng đáng ghi nhớ, Chúa thật là Đấng nhân hậu và từ bi; Người đã ban lương thực cho những ai tôn sợ Người.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209</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Kìa Thiên Chúa phù trợ tôi, Chúa đang nâng đỡ tâm hồn tôi. Tôi đã tự nguyện hiến dâng lễ vật lên Chúa, và lạy Chúa, tôi sẽ ca tụng danh Ngài, vì danh Ngài thiện hảo.</vt:lpstr>
      <vt:lpstr>PowerPoint Presentation</vt:lpstr>
      <vt:lpstr>Ðáp:  Chúa đáng ca ngợi và tôn vinh muôn đời </vt:lpstr>
      <vt:lpstr>Alleluia, alleluia! – Chúa phán: “Thầy gọi các con là bạn hữu, vì tất cả những gì Thầy đã nghe biết nơi Cha Thầy, thì Thầy đã cho các con biết”. – Alleluia.</vt:lpstr>
      <vt:lpstr>PowerPoint Presentation</vt:lpstr>
      <vt:lpstr>PowerPoint Presentation</vt:lpstr>
      <vt:lpstr>Chúa đã làm những điều lạ lùng đáng ghi nhớ, Chúa thật là Đấng nhân hậu và từ bi; Người đã ban lương thực cho những ai tôn sợ Người.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160</cp:revision>
  <dcterms:created xsi:type="dcterms:W3CDTF">2021-12-05T01:20:54Z</dcterms:created>
  <dcterms:modified xsi:type="dcterms:W3CDTF">2025-07-10T08:05:38Z</dcterms:modified>
</cp:coreProperties>
</file>