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handoutMasterIdLst>
    <p:handoutMasterId r:id="rId14"/>
  </p:handoutMasterIdLst>
  <p:sldIdLst>
    <p:sldId id="274" r:id="rId2"/>
    <p:sldId id="257" r:id="rId3"/>
    <p:sldId id="258" r:id="rId4"/>
    <p:sldId id="260" r:id="rId5"/>
    <p:sldId id="275" r:id="rId6"/>
    <p:sldId id="319" r:id="rId7"/>
    <p:sldId id="278" r:id="rId8"/>
    <p:sldId id="282" r:id="rId9"/>
    <p:sldId id="283" r:id="rId10"/>
    <p:sldId id="306" r:id="rId11"/>
    <p:sldId id="320" r:id="rId12"/>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1FB5537-FEF2-4841-9705-56AD6AB749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D02D98F3-2CD8-470C-BF8A-DE2901DF05C8}"/>
              </a:ext>
            </a:extLst>
          </p:cNvPr>
          <p:cNvSpPr txBox="1"/>
          <p:nvPr/>
        </p:nvSpPr>
        <p:spPr>
          <a:xfrm>
            <a:off x="2354783" y="3166271"/>
            <a:ext cx="6886322"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TƯ TUẦN II MÙA CHAY NĂM A</a:t>
            </a:r>
            <a:endParaRPr lang="en-US" sz="2800" b="1" dirty="0">
              <a:solidFill>
                <a:srgbClr val="FFFF00"/>
              </a:solidFill>
            </a:endParaRPr>
          </a:p>
        </p:txBody>
      </p:sp>
      <p:pic>
        <p:nvPicPr>
          <p:cNvPr id="8" name="Picture 7">
            <a:extLst>
              <a:ext uri="{FF2B5EF4-FFF2-40B4-BE49-F238E27FC236}">
                <a16:creationId xmlns:a16="http://schemas.microsoft.com/office/drawing/2014/main" id="{1719CB70-9E2E-4FCD-B53E-8EC379BA26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575" y="295191"/>
            <a:ext cx="1105509" cy="1105509"/>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7B172D-3B4B-4B31-8844-E74626F7A693}"/>
              </a:ext>
            </a:extLst>
          </p:cNvPr>
          <p:cNvSpPr txBox="1"/>
          <p:nvPr/>
        </p:nvSpPr>
        <p:spPr>
          <a:xfrm>
            <a:off x="1549624" y="1708870"/>
            <a:ext cx="6340110" cy="1200329"/>
          </a:xfrm>
          <a:prstGeom prst="rect">
            <a:avLst/>
          </a:prstGeom>
          <a:noFill/>
        </p:spPr>
        <p:txBody>
          <a:bodyPr wrap="square">
            <a:spAutoFit/>
          </a:bodyPr>
          <a:lstStyle/>
          <a:p>
            <a:pPr algn="ctr"/>
            <a:r>
              <a:rPr lang="en-US" sz="7200" b="1" dirty="0">
                <a:solidFill>
                  <a:srgbClr val="FFFF00"/>
                </a:solidFill>
                <a:effectLst/>
                <a:latin typeface="Arial" panose="020B0604020202020204" pitchFamily="34" charset="0"/>
                <a:cs typeface="Arial" panose="020B0604020202020204" pitchFamily="34" charset="0"/>
              </a:rPr>
              <a:t>CA KẾT LỄ</a:t>
            </a:r>
            <a:endParaRPr lang="en-US" sz="7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64848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1FB5537-FEF2-4841-9705-56AD6AB749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D02D98F3-2CD8-470C-BF8A-DE2901DF05C8}"/>
              </a:ext>
            </a:extLst>
          </p:cNvPr>
          <p:cNvSpPr txBox="1"/>
          <p:nvPr/>
        </p:nvSpPr>
        <p:spPr>
          <a:xfrm>
            <a:off x="2354783" y="3166271"/>
            <a:ext cx="6886322"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TƯ TUẦN II MÙA CHAY NĂM A</a:t>
            </a:r>
            <a:endParaRPr lang="en-US" sz="2800" b="1" dirty="0">
              <a:solidFill>
                <a:srgbClr val="FFFF00"/>
              </a:solidFill>
            </a:endParaRPr>
          </a:p>
        </p:txBody>
      </p:sp>
      <p:pic>
        <p:nvPicPr>
          <p:cNvPr id="8" name="Picture 7">
            <a:extLst>
              <a:ext uri="{FF2B5EF4-FFF2-40B4-BE49-F238E27FC236}">
                <a16:creationId xmlns:a16="http://schemas.microsoft.com/office/drawing/2014/main" id="{1719CB70-9E2E-4FCD-B53E-8EC379BA26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575" y="295191"/>
            <a:ext cx="1105509" cy="1105509"/>
          </a:xfrm>
          <a:prstGeom prst="rect">
            <a:avLst/>
          </a:prstGeom>
        </p:spPr>
      </p:pic>
    </p:spTree>
    <p:extLst>
      <p:ext uri="{BB962C8B-B14F-4D97-AF65-F5344CB8AC3E}">
        <p14:creationId xmlns:p14="http://schemas.microsoft.com/office/powerpoint/2010/main" val="2075540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909757"/>
            <a:ext cx="8625439" cy="3477875"/>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0" dirty="0">
                <a:solidFill>
                  <a:schemeClr val="bg1"/>
                </a:solidFill>
                <a:effectLst/>
                <a:latin typeface="Arial" panose="020B0604020202020204" pitchFamily="34" charset="0"/>
              </a:rPr>
              <a:t>Lạy Chúa, xin dò xét tôi và nhận biết lòng tôi, xin Chúa nhìn coi hoặc giả tôi đi đường bất chính, và xin hướng dẫn tôi trong đường lối đời đời.</a:t>
            </a:r>
            <a:endParaRPr lang="en-US" sz="44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47921" y="78760"/>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577336"/>
            <a:ext cx="8640961" cy="2800767"/>
          </a:xfrm>
          <a:prstGeom prst="rect">
            <a:avLst/>
          </a:prstGeom>
          <a:noFill/>
          <a:ln>
            <a:noFill/>
            <a:prstDash val="solid"/>
          </a:ln>
        </p:spPr>
        <p:txBody>
          <a:bodyPr vert="horz" wrap="square" lIns="91440" tIns="45720" rIns="91440" bIns="45720" anchor="t" anchorCtr="0" compatLnSpc="1">
            <a:spAutoFit/>
          </a:bodyPr>
          <a:lstStyle/>
          <a:p>
            <a:pPr algn="just"/>
            <a:r>
              <a:rPr lang="vi-VN" sz="4400" b="1" i="1" dirty="0">
                <a:solidFill>
                  <a:schemeClr val="bg1"/>
                </a:solidFill>
                <a:effectLst/>
                <a:latin typeface="Arial" panose="020B0604020202020204" pitchFamily="34" charset="0"/>
              </a:rPr>
              <a:t>“Khốn thay cho kẻ tin tưởng người đời; phúc thay cho người tin tưởng vào Thiên Chúa”.</a:t>
            </a:r>
            <a:endParaRPr lang="en-US" sz="4400" b="1" i="0" dirty="0">
              <a:solidFill>
                <a:schemeClr val="bg1"/>
              </a:solidFill>
              <a:effectLst/>
              <a:latin typeface="Helvetica Neue"/>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364816" y="44545"/>
            <a:ext cx="82296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Roboto" panose="02000000000000000000" pitchFamily="2" charset="0"/>
              </a:rPr>
              <a:t> </a:t>
            </a:r>
            <a:r>
              <a:rPr lang="en-US" sz="4000" b="0" i="0" dirty="0">
                <a:solidFill>
                  <a:schemeClr val="bg1"/>
                </a:solidFill>
                <a:effectLst/>
                <a:latin typeface="Arial" panose="020B0604020202020204" pitchFamily="34" charset="0"/>
              </a:rPr>
              <a:t>Gr 17, 5-10</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364816" y="3301688"/>
            <a:ext cx="8892482" cy="646331"/>
          </a:xfrm>
          <a:prstGeom prst="rect">
            <a:avLst/>
          </a:prstGeom>
          <a:noFill/>
        </p:spPr>
        <p:txBody>
          <a:bodyPr wrap="square">
            <a:spAutoFit/>
          </a:bodyPr>
          <a:lstStyle/>
          <a:p>
            <a:r>
              <a:rPr lang="en-US" sz="3600" b="0" i="0" dirty="0" err="1">
                <a:solidFill>
                  <a:schemeClr val="bg1"/>
                </a:solidFill>
                <a:effectLst/>
                <a:latin typeface="arial" panose="020B0604020202020204" pitchFamily="34" charset="0"/>
              </a:rPr>
              <a:t>Trích</a:t>
            </a:r>
            <a:r>
              <a:rPr lang="en-US" sz="3600" b="0" i="0" dirty="0">
                <a:solidFill>
                  <a:schemeClr val="bg1"/>
                </a:solidFill>
                <a:effectLst/>
                <a:latin typeface="arial" panose="020B0604020202020204" pitchFamily="34" charset="0"/>
              </a:rPr>
              <a:t> </a:t>
            </a:r>
            <a:r>
              <a:rPr lang="en-US" sz="3600" b="0" i="0" dirty="0" err="1">
                <a:solidFill>
                  <a:schemeClr val="bg1"/>
                </a:solidFill>
                <a:effectLst/>
                <a:latin typeface="arial" panose="020B0604020202020204" pitchFamily="34" charset="0"/>
              </a:rPr>
              <a:t>Sách</a:t>
            </a:r>
            <a:r>
              <a:rPr lang="en-US" sz="3600" b="0" i="0" dirty="0">
                <a:solidFill>
                  <a:schemeClr val="bg1"/>
                </a:solidFill>
                <a:effectLst/>
                <a:latin typeface="arial" panose="020B0604020202020204" pitchFamily="34" charset="0"/>
              </a:rPr>
              <a:t> </a:t>
            </a:r>
            <a:r>
              <a:rPr lang="en-US" sz="3600" b="0" i="0" dirty="0" err="1">
                <a:solidFill>
                  <a:schemeClr val="bg1"/>
                </a:solidFill>
                <a:effectLst/>
                <a:latin typeface="Arial" panose="020B0604020202020204" pitchFamily="34" charset="0"/>
              </a:rPr>
              <a:t>Tiên</a:t>
            </a:r>
            <a:r>
              <a:rPr lang="en-US" sz="3600" b="0" i="0" dirty="0">
                <a:solidFill>
                  <a:schemeClr val="bg1"/>
                </a:solidFill>
                <a:effectLst/>
                <a:latin typeface="Arial" panose="020B0604020202020204" pitchFamily="34" charset="0"/>
              </a:rPr>
              <a:t> tri </a:t>
            </a:r>
            <a:r>
              <a:rPr lang="en-US" sz="3600" b="0" i="0" dirty="0" err="1">
                <a:solidFill>
                  <a:schemeClr val="bg1"/>
                </a:solidFill>
                <a:effectLst/>
                <a:latin typeface="Arial" panose="020B0604020202020204" pitchFamily="34" charset="0"/>
              </a:rPr>
              <a:t>Giêrêmia</a:t>
            </a:r>
            <a:r>
              <a:rPr lang="en-US" sz="3600" b="0" i="0" dirty="0">
                <a:solidFill>
                  <a:schemeClr val="bg1"/>
                </a:solidFill>
                <a:effectLst/>
                <a:latin typeface="Arial" panose="020B0604020202020204" pitchFamily="34" charset="0"/>
              </a:rPr>
              <a:t>.</a:t>
            </a:r>
            <a:endParaRPr lang="en-US" sz="36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57681" y="3679863"/>
            <a:ext cx="2631405" cy="1419092"/>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434683" y="1884994"/>
            <a:ext cx="8063344"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vi-VN" sz="4400" b="1" i="0" dirty="0">
                <a:solidFill>
                  <a:schemeClr val="bg1"/>
                </a:solidFill>
                <a:effectLst/>
                <a:latin typeface="Arial" panose="020B0604020202020204" pitchFamily="34" charset="0"/>
              </a:rPr>
              <a:t>Phúc thay người đặt niềm tin cậy vào Chúa</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205714" y="1069216"/>
            <a:ext cx="7125036" cy="646331"/>
          </a:xfrm>
          <a:prstGeom prst="rect">
            <a:avLst/>
          </a:prstGeom>
          <a:noFill/>
        </p:spPr>
        <p:txBody>
          <a:bodyPr wrap="square">
            <a:spAutoFit/>
          </a:bodyPr>
          <a:lstStyle/>
          <a:p>
            <a:pPr algn="ctr"/>
            <a:r>
              <a:rPr lang="da-DK" sz="3600" b="0" i="0" dirty="0">
                <a:solidFill>
                  <a:schemeClr val="bg1"/>
                </a:solidFill>
                <a:effectLst/>
                <a:latin typeface="Arial" panose="020B0604020202020204" pitchFamily="34" charset="0"/>
              </a:rPr>
              <a:t> Tv 1, 1-2. 3. 4 và 6</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558351" y="104162"/>
            <a:ext cx="7725534" cy="769441"/>
          </a:xfrm>
          <a:prstGeom prst="rect">
            <a:avLst/>
          </a:prstGeom>
          <a:noFill/>
        </p:spPr>
        <p:txBody>
          <a:bodyPr wrap="square" rtlCol="0">
            <a:spAutoFit/>
          </a:bodyPr>
          <a:lstStyle/>
          <a:p>
            <a:pPr algn="ctr"/>
            <a:r>
              <a:rPr lang="vi-VN" sz="4400" b="1" i="0" dirty="0">
                <a:solidFill>
                  <a:srgbClr val="FFFF00"/>
                </a:solidFill>
                <a:effectLst/>
                <a:latin typeface="Arial" panose="020B0604020202020204" pitchFamily="34" charset="0"/>
              </a:rPr>
              <a:t>Câu Xướng Trước Phúc Âm</a:t>
            </a:r>
            <a:endParaRPr lang="en-US" sz="4400" b="1" dirty="0">
              <a:solidFill>
                <a:srgbClr val="FFFF00"/>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77628" y="1156824"/>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buNone/>
            </a:pPr>
            <a:r>
              <a:rPr lang="vi-VN" sz="4400" i="0" dirty="0">
                <a:solidFill>
                  <a:schemeClr val="bg1"/>
                </a:solidFill>
                <a:effectLst/>
                <a:latin typeface="Arial" panose="020B0604020202020204" pitchFamily="34" charset="0"/>
              </a:rPr>
              <a:t>Chúa phán: “Ta không muốn kẻ gian ác phải chết, nhưng muốn nó ăn năn sám hối và được sống”.</a:t>
            </a:r>
            <a:endParaRPr lang="vi-VN" sz="4400" u="sng" dirty="0">
              <a:solidFill>
                <a:schemeClr val="bg1"/>
              </a:solidFill>
              <a:latin typeface="+mn-lt"/>
              <a:cs typeface="Arial" panose="020B0604020202020204" pitchFamily="34" charset="0"/>
            </a:endParaRP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1FB5537-FEF2-4841-9705-56AD6AB749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D02D98F3-2CD8-470C-BF8A-DE2901DF05C8}"/>
              </a:ext>
            </a:extLst>
          </p:cNvPr>
          <p:cNvSpPr txBox="1"/>
          <p:nvPr/>
        </p:nvSpPr>
        <p:spPr>
          <a:xfrm>
            <a:off x="2662280" y="3052982"/>
            <a:ext cx="6886322" cy="584775"/>
          </a:xfrm>
          <a:prstGeom prst="rect">
            <a:avLst/>
          </a:prstGeom>
          <a:noFill/>
        </p:spPr>
        <p:txBody>
          <a:bodyPr wrap="square">
            <a:spAutoFit/>
          </a:bodyPr>
          <a:lstStyle/>
          <a:p>
            <a:pPr algn="ctr"/>
            <a:r>
              <a:rPr lang="en-US" sz="3200" b="1" i="0" dirty="0">
                <a:solidFill>
                  <a:srgbClr val="FFFF00"/>
                </a:solidFill>
                <a:effectLst/>
                <a:latin typeface="Arial" panose="020B0604020202020204" pitchFamily="34" charset="0"/>
              </a:rPr>
              <a:t>PHÚC ÂM: Lc 16, 19-31</a:t>
            </a:r>
            <a:endParaRPr lang="en-US" sz="3200" b="1" dirty="0">
              <a:solidFill>
                <a:srgbClr val="FFFF00"/>
              </a:solidFill>
            </a:endParaRPr>
          </a:p>
        </p:txBody>
      </p:sp>
      <p:pic>
        <p:nvPicPr>
          <p:cNvPr id="8" name="Picture 7">
            <a:extLst>
              <a:ext uri="{FF2B5EF4-FFF2-40B4-BE49-F238E27FC236}">
                <a16:creationId xmlns:a16="http://schemas.microsoft.com/office/drawing/2014/main" id="{1719CB70-9E2E-4FCD-B53E-8EC379BA26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575" y="295191"/>
            <a:ext cx="1105509" cy="1105509"/>
          </a:xfrm>
          <a:prstGeom prst="rect">
            <a:avLst/>
          </a:prstGeom>
        </p:spPr>
      </p:pic>
    </p:spTree>
    <p:extLst>
      <p:ext uri="{BB962C8B-B14F-4D97-AF65-F5344CB8AC3E}">
        <p14:creationId xmlns:p14="http://schemas.microsoft.com/office/powerpoint/2010/main" val="9235939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433679" y="174037"/>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87267" y="1509921"/>
            <a:ext cx="8731305" cy="2123658"/>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Phúc đức những ai đường lối tinh toàn, họ tiến thân trong luật pháp của Chúa.</a:t>
            </a:r>
            <a:endParaRPr lang="en-US" sz="4400" b="1" dirty="0">
              <a:solidFill>
                <a:schemeClr val="bg1"/>
              </a:solidFill>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870</TotalTime>
  <Words>173</Words>
  <Application>Microsoft Office PowerPoint</Application>
  <PresentationFormat>On-screen Show (16:9)</PresentationFormat>
  <Paragraphs>17</Paragraphs>
  <Slides>11</Slides>
  <Notes>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11</vt:i4>
      </vt:variant>
    </vt:vector>
  </HeadingPairs>
  <TitlesOfParts>
    <vt:vector size="21" baseType="lpstr">
      <vt:lpstr>Albany</vt:lpstr>
      <vt:lpstr>arial</vt:lpstr>
      <vt:lpstr>arial</vt:lpstr>
      <vt:lpstr>Calibri</vt:lpstr>
      <vt:lpstr>Helvetica Neue</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74</cp:revision>
  <dcterms:created xsi:type="dcterms:W3CDTF">2018-11-13T15:52:26Z</dcterms:created>
  <dcterms:modified xsi:type="dcterms:W3CDTF">2026-02-24T08:41:12Z</dcterms:modified>
</cp:coreProperties>
</file>