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6" r:id="rId2"/>
    <p:sldMasterId id="2147483760" r:id="rId3"/>
    <p:sldMasterId id="2147483796" r:id="rId4"/>
    <p:sldMasterId id="2147483856" r:id="rId5"/>
  </p:sldMasterIdLst>
  <p:notesMasterIdLst>
    <p:notesMasterId r:id="rId16"/>
  </p:notesMasterIdLst>
  <p:sldIdLst>
    <p:sldId id="1071" r:id="rId6"/>
    <p:sldId id="316" r:id="rId7"/>
    <p:sldId id="1029" r:id="rId8"/>
    <p:sldId id="1056" r:id="rId9"/>
    <p:sldId id="426" r:id="rId10"/>
    <p:sldId id="1094" r:id="rId11"/>
    <p:sldId id="1046" r:id="rId12"/>
    <p:sldId id="346" r:id="rId13"/>
    <p:sldId id="445" r:id="rId14"/>
    <p:sldId id="1095" r:id="rId1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83" d="100"/>
          <a:sy n="83" d="100"/>
        </p:scale>
        <p:origin x="96" y="52"/>
      </p:cViewPr>
      <p:guideLst>
        <p:guide orient="horz" pos="1620"/>
        <p:guide pos="2880"/>
      </p:guideLst>
    </p:cSldViewPr>
  </p:slideViewPr>
  <p:outlineViewPr>
    <p:cViewPr>
      <p:scale>
        <a:sx n="33" d="100"/>
        <a:sy n="33" d="100"/>
      </p:scale>
      <p:origin x="0" y="1715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FC896-DBEB-4B2F-A345-24C1E6867C7E}" type="datetimeFigureOut">
              <a:rPr lang="en-US" smtClean="0"/>
              <a:t>8/4/2025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DAA1B-6C37-4EC5-BBC8-F5F527005C0A}" type="slidenum">
              <a:rPr lang="en-US" smtClean="0"/>
              <a:t>‹#›</a:t>
            </a:fld>
            <a:endParaRPr lang="en-US"/>
          </a:p>
        </p:txBody>
      </p:sp>
    </p:spTree>
    <p:extLst>
      <p:ext uri="{BB962C8B-B14F-4D97-AF65-F5344CB8AC3E}">
        <p14:creationId xmlns:p14="http://schemas.microsoft.com/office/powerpoint/2010/main" val="89816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a:t>
            </a:fld>
            <a:endParaRPr lang="en-US"/>
          </a:p>
        </p:txBody>
      </p:sp>
    </p:spTree>
    <p:extLst>
      <p:ext uri="{BB962C8B-B14F-4D97-AF65-F5344CB8AC3E}">
        <p14:creationId xmlns:p14="http://schemas.microsoft.com/office/powerpoint/2010/main" val="1086415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6</a:t>
            </a:fld>
            <a:endParaRPr lang="en-US"/>
          </a:p>
        </p:txBody>
      </p:sp>
    </p:spTree>
    <p:extLst>
      <p:ext uri="{BB962C8B-B14F-4D97-AF65-F5344CB8AC3E}">
        <p14:creationId xmlns:p14="http://schemas.microsoft.com/office/powerpoint/2010/main" val="78151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1511249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5DAA1B-6C37-4EC5-BBC8-F5F527005C0A}" type="slidenum">
              <a:rPr lang="en-US" smtClean="0"/>
              <a:t>10</a:t>
            </a:fld>
            <a:endParaRPr lang="en-US"/>
          </a:p>
        </p:txBody>
      </p:sp>
    </p:spTree>
    <p:extLst>
      <p:ext uri="{BB962C8B-B14F-4D97-AF65-F5344CB8AC3E}">
        <p14:creationId xmlns:p14="http://schemas.microsoft.com/office/powerpoint/2010/main" val="2001965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4398486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83463625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1557881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17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53137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087824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7984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7823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1697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69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4068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822094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2291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5400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712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214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523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89040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2701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1858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3936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02781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t>8/4/2025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15627006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23540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9560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361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187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82537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1131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6054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78458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432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645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4130563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22529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63819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9449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23131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31822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4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70719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4759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847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273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t>8/4/2025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34851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72307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6112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69308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772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75695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974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t>8/4/2025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5758956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t>8/4/2025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359661584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29793209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t>8/4/2025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1B59D-EAE0-479E-86E9-837E6345171E}" type="slidenum">
              <a:rPr lang="en-US" smtClean="0"/>
              <a:t>‹#›</a:t>
            </a:fld>
            <a:endParaRPr lang="en-US"/>
          </a:p>
        </p:txBody>
      </p:sp>
    </p:spTree>
    <p:extLst>
      <p:ext uri="{BB962C8B-B14F-4D97-AF65-F5344CB8AC3E}">
        <p14:creationId xmlns:p14="http://schemas.microsoft.com/office/powerpoint/2010/main" val="8459666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t>8/4/2025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t>‹#›</a:t>
            </a:fld>
            <a:endParaRPr lang="en-US"/>
          </a:p>
        </p:txBody>
      </p:sp>
    </p:spTree>
    <p:extLst>
      <p:ext uri="{BB962C8B-B14F-4D97-AF65-F5344CB8AC3E}">
        <p14:creationId xmlns:p14="http://schemas.microsoft.com/office/powerpoint/2010/main" val="417294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85432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10200E0-A970-4FED-8B50-6DDD2B09C0EA}"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170677"/>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05585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5000">
              <a:srgbClr val="003300">
                <a:lumMod val="84000"/>
                <a:lumOff val="16000"/>
              </a:srgbClr>
            </a:gs>
            <a:gs pos="8000">
              <a:srgbClr val="9CB86E"/>
            </a:gs>
            <a:gs pos="62000">
              <a:srgbClr val="156B13"/>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5AC1313-69AC-49C4-9413-EF1B6D3C38B0}" type="datetimeFigureOut">
              <a:rPr lang="en-US" smtClean="0">
                <a:solidFill>
                  <a:prstClr val="black">
                    <a:tint val="75000"/>
                  </a:prstClr>
                </a:solidFill>
              </a:rPr>
              <a:pPr/>
              <a:t>8/4/2025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DD0B6B7-AC69-4EB7-925B-B7669F95C65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561823"/>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5.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26276F-ED32-4DF2-BA3A-85904F2B2C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87" y="0"/>
            <a:ext cx="9129913" cy="5143500"/>
          </a:xfrm>
        </p:spPr>
      </p:pic>
      <p:sp>
        <p:nvSpPr>
          <p:cNvPr id="10" name="TextBox 9">
            <a:extLst>
              <a:ext uri="{FF2B5EF4-FFF2-40B4-BE49-F238E27FC236}">
                <a16:creationId xmlns:a16="http://schemas.microsoft.com/office/drawing/2014/main" id="{AF19C05E-7A9C-42EF-A842-12564FA81CB4}"/>
              </a:ext>
            </a:extLst>
          </p:cNvPr>
          <p:cNvSpPr txBox="1"/>
          <p:nvPr/>
        </p:nvSpPr>
        <p:spPr>
          <a:xfrm>
            <a:off x="2514600" y="3257550"/>
            <a:ext cx="6615313"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NĂM</a:t>
            </a:r>
            <a:r>
              <a:rPr lang="en-US" sz="2800" b="1" i="0" dirty="0">
                <a:solidFill>
                  <a:srgbClr val="FFFF00"/>
                </a:solidFill>
                <a:effectLst/>
                <a:latin typeface="Arial" panose="020B0604020202020204" pitchFamily="34" charset="0"/>
              </a:rPr>
              <a:t> TUẦN XX THƯỜNG NIÊN C</a:t>
            </a:r>
            <a:endParaRPr lang="en-US" sz="2800" b="1" dirty="0">
              <a:solidFill>
                <a:srgbClr val="FFFF00"/>
              </a:solidFill>
            </a:endParaRPr>
          </a:p>
        </p:txBody>
      </p:sp>
      <p:pic>
        <p:nvPicPr>
          <p:cNvPr id="14" name="Picture 13">
            <a:extLst>
              <a:ext uri="{FF2B5EF4-FFF2-40B4-BE49-F238E27FC236}">
                <a16:creationId xmlns:a16="http://schemas.microsoft.com/office/drawing/2014/main" id="{E0FBFA0A-BF65-4FEE-ADBD-B1B8B6D05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85750"/>
            <a:ext cx="990600" cy="990600"/>
          </a:xfrm>
          <a:prstGeom prst="rect">
            <a:avLst/>
          </a:prstGeom>
        </p:spPr>
      </p:pic>
    </p:spTree>
    <p:extLst>
      <p:ext uri="{BB962C8B-B14F-4D97-AF65-F5344CB8AC3E}">
        <p14:creationId xmlns:p14="http://schemas.microsoft.com/office/powerpoint/2010/main" val="30600543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26276F-ED32-4DF2-BA3A-85904F2B2C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87" y="0"/>
            <a:ext cx="9129913" cy="5143500"/>
          </a:xfrm>
        </p:spPr>
      </p:pic>
      <p:sp>
        <p:nvSpPr>
          <p:cNvPr id="10" name="TextBox 9">
            <a:extLst>
              <a:ext uri="{FF2B5EF4-FFF2-40B4-BE49-F238E27FC236}">
                <a16:creationId xmlns:a16="http://schemas.microsoft.com/office/drawing/2014/main" id="{AF19C05E-7A9C-42EF-A842-12564FA81CB4}"/>
              </a:ext>
            </a:extLst>
          </p:cNvPr>
          <p:cNvSpPr txBox="1"/>
          <p:nvPr/>
        </p:nvSpPr>
        <p:spPr>
          <a:xfrm>
            <a:off x="2514600" y="3257550"/>
            <a:ext cx="6615313" cy="523220"/>
          </a:xfrm>
          <a:prstGeom prst="rect">
            <a:avLst/>
          </a:prstGeom>
          <a:noFill/>
        </p:spPr>
        <p:txBody>
          <a:bodyPr wrap="square">
            <a:spAutoFit/>
          </a:bodyPr>
          <a:lstStyle/>
          <a:p>
            <a:r>
              <a:rPr lang="en-US" sz="2800" b="1" i="0" dirty="0">
                <a:solidFill>
                  <a:srgbClr val="FFFF00"/>
                </a:solidFill>
                <a:effectLst/>
                <a:latin typeface="Arial" panose="020B0604020202020204" pitchFamily="34" charset="0"/>
              </a:rPr>
              <a:t>THỨ </a:t>
            </a:r>
            <a:r>
              <a:rPr lang="en-US" sz="2800" b="1" dirty="0">
                <a:solidFill>
                  <a:srgbClr val="FFFF00"/>
                </a:solidFill>
                <a:latin typeface="Arial" panose="020B0604020202020204" pitchFamily="34" charset="0"/>
              </a:rPr>
              <a:t>NĂM</a:t>
            </a:r>
            <a:r>
              <a:rPr lang="en-US" sz="2800" b="1" i="0" dirty="0">
                <a:solidFill>
                  <a:srgbClr val="FFFF00"/>
                </a:solidFill>
                <a:effectLst/>
                <a:latin typeface="Arial" panose="020B0604020202020204" pitchFamily="34" charset="0"/>
              </a:rPr>
              <a:t> TUẦN XX THƯỜNG NIÊN C</a:t>
            </a:r>
            <a:endParaRPr lang="en-US" sz="2800" b="1" dirty="0">
              <a:solidFill>
                <a:srgbClr val="FFFF00"/>
              </a:solidFill>
            </a:endParaRPr>
          </a:p>
        </p:txBody>
      </p:sp>
      <p:pic>
        <p:nvPicPr>
          <p:cNvPr id="14" name="Picture 13">
            <a:extLst>
              <a:ext uri="{FF2B5EF4-FFF2-40B4-BE49-F238E27FC236}">
                <a16:creationId xmlns:a16="http://schemas.microsoft.com/office/drawing/2014/main" id="{E0FBFA0A-BF65-4FEE-ADBD-B1B8B6D05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85750"/>
            <a:ext cx="990600" cy="990600"/>
          </a:xfrm>
          <a:prstGeom prst="rect">
            <a:avLst/>
          </a:prstGeom>
        </p:spPr>
      </p:pic>
    </p:spTree>
    <p:extLst>
      <p:ext uri="{BB962C8B-B14F-4D97-AF65-F5344CB8AC3E}">
        <p14:creationId xmlns:p14="http://schemas.microsoft.com/office/powerpoint/2010/main" val="31185834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450" y="1047750"/>
            <a:ext cx="8801100" cy="3276599"/>
          </a:xfrm>
        </p:spPr>
        <p:txBody>
          <a:bodyPr>
            <a:normAutofit fontScale="90000"/>
          </a:bodyPr>
          <a:lstStyle/>
          <a:p>
            <a:pPr algn="just"/>
            <a:r>
              <a:rPr lang="vi-VN" b="1" i="0" dirty="0">
                <a:solidFill>
                  <a:schemeClr val="bg1"/>
                </a:solidFill>
                <a:effectLst/>
                <a:latin typeface="Arial" panose="020B0604020202020204" pitchFamily="34" charset="0"/>
              </a:rPr>
              <a:t>Lạy Chúa là khiên thuẫn của chúng tôi, xin hãy trông xem, hãy nhìn tới dung mạo người được Chúa tấn phong. Thực một ngày sống trong hành lang nhà Chúa, đáng quí hơn ngàn ngày ở nơi đâu khác.</a:t>
            </a:r>
            <a:endParaRPr lang="vi-VN" b="1" i="0" dirty="0">
              <a:solidFill>
                <a:schemeClr val="bg1"/>
              </a:solidFill>
              <a:effectLst/>
              <a:latin typeface="Helvetica Neue"/>
            </a:endParaRPr>
          </a:p>
        </p:txBody>
      </p:sp>
      <p:sp>
        <p:nvSpPr>
          <p:cNvPr id="4" name="TextBox 3">
            <a:extLst>
              <a:ext uri="{FF2B5EF4-FFF2-40B4-BE49-F238E27FC236}">
                <a16:creationId xmlns:a16="http://schemas.microsoft.com/office/drawing/2014/main" id="{52B86BB9-B6F7-4999-BCC7-DB0AD72AC438}"/>
              </a:ext>
            </a:extLst>
          </p:cNvPr>
          <p:cNvSpPr txBox="1"/>
          <p:nvPr/>
        </p:nvSpPr>
        <p:spPr>
          <a:xfrm>
            <a:off x="2209800" y="174844"/>
            <a:ext cx="4572000" cy="830997"/>
          </a:xfrm>
          <a:prstGeom prst="rect">
            <a:avLst/>
          </a:prstGeom>
          <a:noFill/>
        </p:spPr>
        <p:txBody>
          <a:bodyPr wrap="square">
            <a:spAutoFit/>
          </a:bodyPr>
          <a:lstStyle/>
          <a:p>
            <a:pPr algn="ctr"/>
            <a:r>
              <a:rPr lang="vi-VN" sz="4800" b="1" i="0" dirty="0">
                <a:solidFill>
                  <a:srgbClr val="FFFF00"/>
                </a:solidFill>
                <a:effectLst/>
                <a:latin typeface="Arial" panose="020B0604020202020204" pitchFamily="34" charset="0"/>
              </a:rPr>
              <a:t>Ca nhập lễ</a:t>
            </a:r>
            <a:endParaRPr lang="en-US" sz="4800" dirty="0"/>
          </a:p>
        </p:txBody>
      </p:sp>
    </p:spTree>
    <p:extLst>
      <p:ext uri="{BB962C8B-B14F-4D97-AF65-F5344CB8AC3E}">
        <p14:creationId xmlns:p14="http://schemas.microsoft.com/office/powerpoint/2010/main" val="1412671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246878C9-76C9-FA44-2D27-3E14DE32C1B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44CF4DF7-EE09-482B-8183-69B101CCE8B0}"/>
              </a:ext>
            </a:extLst>
          </p:cNvPr>
          <p:cNvSpPr txBox="1"/>
          <p:nvPr/>
        </p:nvSpPr>
        <p:spPr>
          <a:xfrm>
            <a:off x="-228600" y="146760"/>
            <a:ext cx="8458200" cy="707886"/>
          </a:xfrm>
          <a:prstGeom prst="rect">
            <a:avLst/>
          </a:prstGeom>
          <a:noFill/>
        </p:spPr>
        <p:txBody>
          <a:bodyPr wrap="square">
            <a:spAutoFit/>
          </a:bodyPr>
          <a:lstStyle/>
          <a:p>
            <a:pPr algn="ctr"/>
            <a:r>
              <a:rPr lang="en-US" sz="4000" b="1" dirty="0" err="1">
                <a:solidFill>
                  <a:srgbClr val="FFFF00"/>
                </a:solidFill>
                <a:latin typeface="Arial" panose="020B0604020202020204" pitchFamily="34" charset="0"/>
              </a:rPr>
              <a:t>Bài</a:t>
            </a:r>
            <a:r>
              <a:rPr lang="en-US" sz="4000" b="1" dirty="0">
                <a:solidFill>
                  <a:srgbClr val="FFFF00"/>
                </a:solidFill>
                <a:latin typeface="Arial" panose="020B0604020202020204" pitchFamily="34" charset="0"/>
              </a:rPr>
              <a:t> </a:t>
            </a:r>
            <a:r>
              <a:rPr lang="en-US" sz="4000" b="1" dirty="0" err="1">
                <a:solidFill>
                  <a:srgbClr val="FFFF00"/>
                </a:solidFill>
                <a:latin typeface="Arial" panose="020B0604020202020204" pitchFamily="34" charset="0"/>
              </a:rPr>
              <a:t>Đọc</a:t>
            </a:r>
            <a:r>
              <a:rPr lang="en-US" sz="4000" b="1" dirty="0">
                <a:solidFill>
                  <a:srgbClr val="FFFF00"/>
                </a:solidFill>
                <a:latin typeface="Arial" panose="020B0604020202020204" pitchFamily="34" charset="0"/>
              </a:rPr>
              <a:t> 1: </a:t>
            </a:r>
            <a:r>
              <a:rPr lang="en-US" sz="4000" b="0" i="0" dirty="0">
                <a:solidFill>
                  <a:schemeClr val="bg1"/>
                </a:solidFill>
                <a:effectLst/>
                <a:latin typeface="Arial" panose="020B0604020202020204" pitchFamily="34" charset="0"/>
              </a:rPr>
              <a:t>Tl 11, 29-39a</a:t>
            </a:r>
            <a:endParaRPr lang="en-US" sz="4000" dirty="0">
              <a:solidFill>
                <a:schemeClr val="bg1"/>
              </a:solidFill>
            </a:endParaRPr>
          </a:p>
        </p:txBody>
      </p:sp>
      <p:pic>
        <p:nvPicPr>
          <p:cNvPr id="8" name="Picture 7">
            <a:extLst>
              <a:ext uri="{FF2B5EF4-FFF2-40B4-BE49-F238E27FC236}">
                <a16:creationId xmlns:a16="http://schemas.microsoft.com/office/drawing/2014/main" id="{F2410B25-C385-43E7-958B-03F48D6A64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3409951"/>
            <a:ext cx="3581400" cy="2020372"/>
          </a:xfrm>
          <a:prstGeom prst="rect">
            <a:avLst/>
          </a:prstGeom>
        </p:spPr>
      </p:pic>
      <p:sp>
        <p:nvSpPr>
          <p:cNvPr id="10" name="TextBox 9">
            <a:extLst>
              <a:ext uri="{FF2B5EF4-FFF2-40B4-BE49-F238E27FC236}">
                <a16:creationId xmlns:a16="http://schemas.microsoft.com/office/drawing/2014/main" id="{4E615AF0-4117-408C-B7B7-2083B2CCA744}"/>
              </a:ext>
            </a:extLst>
          </p:cNvPr>
          <p:cNvSpPr txBox="1"/>
          <p:nvPr/>
        </p:nvSpPr>
        <p:spPr>
          <a:xfrm>
            <a:off x="220980" y="730985"/>
            <a:ext cx="8770620" cy="1938992"/>
          </a:xfrm>
          <a:prstGeom prst="rect">
            <a:avLst/>
          </a:prstGeom>
          <a:noFill/>
        </p:spPr>
        <p:txBody>
          <a:bodyPr wrap="square">
            <a:spAutoFit/>
          </a:bodyPr>
          <a:lstStyle/>
          <a:p>
            <a:pPr algn="just"/>
            <a:r>
              <a:rPr lang="vi-VN" sz="4000" b="1" i="1" dirty="0">
                <a:solidFill>
                  <a:schemeClr val="bg1"/>
                </a:solidFill>
                <a:effectLst/>
                <a:latin typeface="Arial" panose="020B0604020202020204" pitchFamily="34" charset="0"/>
              </a:rPr>
              <a:t>“Hễ người nào ra khỏi cửa nhà trước hết, tôi sẽ dâng nó làm của lễ toàn thiêu”.</a:t>
            </a:r>
            <a:endParaRPr lang="vi-VN" sz="4000" b="1" i="0" dirty="0">
              <a:solidFill>
                <a:schemeClr val="bg1"/>
              </a:solidFill>
              <a:effectLst/>
              <a:latin typeface="Helvetica Neue"/>
            </a:endParaRPr>
          </a:p>
        </p:txBody>
      </p:sp>
      <p:sp>
        <p:nvSpPr>
          <p:cNvPr id="12" name="TextBox 11">
            <a:extLst>
              <a:ext uri="{FF2B5EF4-FFF2-40B4-BE49-F238E27FC236}">
                <a16:creationId xmlns:a16="http://schemas.microsoft.com/office/drawing/2014/main" id="{5C9E6B1C-B8EA-4103-A465-CCD23111C888}"/>
              </a:ext>
            </a:extLst>
          </p:cNvPr>
          <p:cNvSpPr txBox="1"/>
          <p:nvPr/>
        </p:nvSpPr>
        <p:spPr>
          <a:xfrm>
            <a:off x="266700" y="2669977"/>
            <a:ext cx="6172200" cy="707886"/>
          </a:xfrm>
          <a:prstGeom prst="rect">
            <a:avLst/>
          </a:prstGeom>
          <a:noFill/>
        </p:spPr>
        <p:txBody>
          <a:bodyPr wrap="square">
            <a:spAutoFit/>
          </a:bodyPr>
          <a:lstStyle/>
          <a:p>
            <a:r>
              <a:rPr lang="en-US" sz="4000" b="0" i="0" dirty="0" err="1">
                <a:solidFill>
                  <a:schemeClr val="bg1"/>
                </a:solidFill>
                <a:effectLst/>
                <a:latin typeface="Arial" panose="020B0604020202020204" pitchFamily="34" charset="0"/>
              </a:rPr>
              <a:t>Trích</a:t>
            </a:r>
            <a:r>
              <a:rPr lang="en-US" sz="4000" b="0" i="0" dirty="0">
                <a:solidFill>
                  <a:schemeClr val="bg1"/>
                </a:solidFill>
                <a:effectLst/>
                <a:latin typeface="Arial" panose="020B0604020202020204" pitchFamily="34" charset="0"/>
              </a:rPr>
              <a:t> </a:t>
            </a:r>
            <a:r>
              <a:rPr lang="en-US" sz="4000" b="0" i="0" dirty="0" err="1">
                <a:solidFill>
                  <a:schemeClr val="bg1"/>
                </a:solidFill>
                <a:effectLst/>
                <a:latin typeface="Arial" panose="020B0604020202020204" pitchFamily="34" charset="0"/>
              </a:rPr>
              <a:t>sách</a:t>
            </a:r>
            <a:r>
              <a:rPr lang="en-US" sz="4000" b="0" i="0" dirty="0">
                <a:solidFill>
                  <a:schemeClr val="bg1"/>
                </a:solidFill>
                <a:effectLst/>
                <a:latin typeface="Arial" panose="020B0604020202020204" pitchFamily="34" charset="0"/>
              </a:rPr>
              <a:t> </a:t>
            </a:r>
            <a:r>
              <a:rPr lang="en-US" sz="4000" dirty="0" err="1">
                <a:solidFill>
                  <a:schemeClr val="bg1"/>
                </a:solidFill>
                <a:latin typeface="Arial" panose="020B0604020202020204" pitchFamily="34" charset="0"/>
              </a:rPr>
              <a:t>Thủ</a:t>
            </a:r>
            <a:r>
              <a:rPr lang="en-US" sz="4000" dirty="0">
                <a:solidFill>
                  <a:schemeClr val="bg1"/>
                </a:solidFill>
                <a:latin typeface="Arial" panose="020B0604020202020204" pitchFamily="34" charset="0"/>
              </a:rPr>
              <a:t> </a:t>
            </a:r>
            <a:r>
              <a:rPr lang="en-US" sz="4000" dirty="0" err="1">
                <a:solidFill>
                  <a:schemeClr val="bg1"/>
                </a:solidFill>
                <a:latin typeface="Arial" panose="020B0604020202020204" pitchFamily="34" charset="0"/>
              </a:rPr>
              <a:t>Lãnh</a:t>
            </a:r>
            <a:endParaRPr lang="en-US" sz="4000" dirty="0">
              <a:solidFill>
                <a:schemeClr val="bg1"/>
              </a:solidFill>
            </a:endParaRPr>
          </a:p>
        </p:txBody>
      </p:sp>
    </p:spTree>
    <p:extLst>
      <p:ext uri="{BB962C8B-B14F-4D97-AF65-F5344CB8AC3E}">
        <p14:creationId xmlns:p14="http://schemas.microsoft.com/office/powerpoint/2010/main" val="1720527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99202"/>
            <a:ext cx="8534400" cy="2438400"/>
          </a:xfrm>
        </p:spPr>
        <p:txBody>
          <a:bodyPr>
            <a:normAutofit/>
          </a:bodyPr>
          <a:lstStyle/>
          <a:p>
            <a:pPr algn="l"/>
            <a:r>
              <a:rPr lang="en-US" sz="4900" b="1" i="0" dirty="0" err="1">
                <a:solidFill>
                  <a:schemeClr val="bg1"/>
                </a:solidFill>
                <a:effectLst/>
                <a:latin typeface="Arial" panose="020B0604020202020204" pitchFamily="34" charset="0"/>
              </a:rPr>
              <a:t>Ðáp</a:t>
            </a:r>
            <a:r>
              <a:rPr lang="en-US" sz="4900" b="1" i="0" dirty="0">
                <a:solidFill>
                  <a:schemeClr val="bg1"/>
                </a:solidFill>
                <a:effectLst/>
                <a:latin typeface="Arial" panose="020B0604020202020204" pitchFamily="34" charset="0"/>
              </a:rPr>
              <a:t>: </a:t>
            </a:r>
            <a:r>
              <a:rPr lang="en-US" i="0" dirty="0" err="1">
                <a:solidFill>
                  <a:schemeClr val="bg1"/>
                </a:solidFill>
                <a:effectLst/>
                <a:latin typeface="Arial" panose="020B0604020202020204" pitchFamily="34" charset="0"/>
              </a:rPr>
              <a:t>Lạy</a:t>
            </a:r>
            <a:r>
              <a:rPr lang="en-US" i="0" dirty="0">
                <a:solidFill>
                  <a:schemeClr val="bg1"/>
                </a:solidFill>
                <a:effectLst/>
                <a:latin typeface="Arial" panose="020B0604020202020204" pitchFamily="34" charset="0"/>
              </a:rPr>
              <a:t> </a:t>
            </a:r>
            <a:r>
              <a:rPr lang="en-US" i="0" dirty="0" err="1">
                <a:solidFill>
                  <a:schemeClr val="bg1"/>
                </a:solidFill>
                <a:effectLst/>
                <a:latin typeface="Arial" panose="020B0604020202020204" pitchFamily="34" charset="0"/>
              </a:rPr>
              <a:t>Chúa</a:t>
            </a:r>
            <a:r>
              <a:rPr lang="en-US" i="0" dirty="0">
                <a:solidFill>
                  <a:schemeClr val="bg1"/>
                </a:solidFill>
                <a:effectLst/>
                <a:latin typeface="Arial" panose="020B0604020202020204" pitchFamily="34" charset="0"/>
              </a:rPr>
              <a:t>, </a:t>
            </a:r>
            <a:r>
              <a:rPr lang="en-US" i="0" dirty="0" err="1">
                <a:solidFill>
                  <a:schemeClr val="bg1"/>
                </a:solidFill>
                <a:effectLst/>
                <a:latin typeface="Arial" panose="020B0604020202020204" pitchFamily="34" charset="0"/>
              </a:rPr>
              <a:t>này</a:t>
            </a:r>
            <a:r>
              <a:rPr lang="en-US" i="0" dirty="0">
                <a:solidFill>
                  <a:schemeClr val="bg1"/>
                </a:solidFill>
                <a:effectLst/>
                <a:latin typeface="Arial" panose="020B0604020202020204" pitchFamily="34" charset="0"/>
              </a:rPr>
              <a:t> con </a:t>
            </a:r>
            <a:r>
              <a:rPr lang="en-US" i="0" dirty="0" err="1">
                <a:solidFill>
                  <a:schemeClr val="bg1"/>
                </a:solidFill>
                <a:effectLst/>
                <a:latin typeface="Arial" panose="020B0604020202020204" pitchFamily="34" charset="0"/>
              </a:rPr>
              <a:t>xin</a:t>
            </a:r>
            <a:r>
              <a:rPr lang="en-US" i="0" dirty="0">
                <a:solidFill>
                  <a:schemeClr val="bg1"/>
                </a:solidFill>
                <a:effectLst/>
                <a:latin typeface="Arial" panose="020B0604020202020204" pitchFamily="34" charset="0"/>
              </a:rPr>
              <a:t> </a:t>
            </a:r>
            <a:r>
              <a:rPr lang="en-US" i="0" dirty="0" err="1">
                <a:solidFill>
                  <a:schemeClr val="bg1"/>
                </a:solidFill>
                <a:effectLst/>
                <a:latin typeface="Arial" panose="020B0604020202020204" pitchFamily="34" charset="0"/>
              </a:rPr>
              <a:t>đến</a:t>
            </a:r>
            <a:r>
              <a:rPr lang="en-US" i="0" dirty="0">
                <a:solidFill>
                  <a:schemeClr val="bg1"/>
                </a:solidFill>
                <a:effectLst/>
                <a:latin typeface="Arial" panose="020B0604020202020204" pitchFamily="34" charset="0"/>
              </a:rPr>
              <a:t>, </a:t>
            </a:r>
            <a:r>
              <a:rPr lang="en-US" i="0" dirty="0" err="1">
                <a:solidFill>
                  <a:schemeClr val="bg1"/>
                </a:solidFill>
                <a:effectLst/>
                <a:latin typeface="Arial" panose="020B0604020202020204" pitchFamily="34" charset="0"/>
              </a:rPr>
              <a:t>để</a:t>
            </a:r>
            <a:r>
              <a:rPr lang="en-US" i="0" dirty="0">
                <a:solidFill>
                  <a:schemeClr val="bg1"/>
                </a:solidFill>
                <a:effectLst/>
                <a:latin typeface="Arial" panose="020B0604020202020204" pitchFamily="34" charset="0"/>
              </a:rPr>
              <a:t> </a:t>
            </a:r>
            <a:r>
              <a:rPr lang="en-US" i="0" dirty="0" err="1">
                <a:solidFill>
                  <a:schemeClr val="bg1"/>
                </a:solidFill>
                <a:effectLst/>
                <a:latin typeface="Arial" panose="020B0604020202020204" pitchFamily="34" charset="0"/>
              </a:rPr>
              <a:t>thực</a:t>
            </a:r>
            <a:r>
              <a:rPr lang="en-US" i="0" dirty="0">
                <a:solidFill>
                  <a:schemeClr val="bg1"/>
                </a:solidFill>
                <a:effectLst/>
                <a:latin typeface="Arial" panose="020B0604020202020204" pitchFamily="34" charset="0"/>
              </a:rPr>
              <a:t> </a:t>
            </a:r>
            <a:r>
              <a:rPr lang="en-US" i="0" dirty="0" err="1">
                <a:solidFill>
                  <a:schemeClr val="bg1"/>
                </a:solidFill>
                <a:effectLst/>
                <a:latin typeface="Arial" panose="020B0604020202020204" pitchFamily="34" charset="0"/>
              </a:rPr>
              <a:t>thi</a:t>
            </a:r>
            <a:r>
              <a:rPr lang="en-US" i="0" dirty="0">
                <a:solidFill>
                  <a:schemeClr val="bg1"/>
                </a:solidFill>
                <a:effectLst/>
                <a:latin typeface="Arial" panose="020B0604020202020204" pitchFamily="34" charset="0"/>
              </a:rPr>
              <a:t> ý </a:t>
            </a:r>
            <a:r>
              <a:rPr lang="en-US" i="0" dirty="0" err="1">
                <a:solidFill>
                  <a:schemeClr val="bg1"/>
                </a:solidFill>
                <a:effectLst/>
                <a:latin typeface="Arial" panose="020B0604020202020204" pitchFamily="34" charset="0"/>
              </a:rPr>
              <a:t>Chúa</a:t>
            </a:r>
            <a:r>
              <a:rPr lang="en-US" i="0" dirty="0">
                <a:solidFill>
                  <a:schemeClr val="bg1"/>
                </a:solidFill>
                <a:effectLst/>
                <a:latin typeface="Arial" panose="020B0604020202020204" pitchFamily="34" charset="0"/>
              </a:rPr>
              <a:t> (c. 8a &amp; 9a).</a:t>
            </a:r>
            <a:endParaRPr lang="en-US" b="1" dirty="0">
              <a:solidFill>
                <a:schemeClr val="bg1"/>
              </a:solidFill>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7B1B11A-6F83-4AF2-A82F-8A90599E79EB}"/>
              </a:ext>
            </a:extLst>
          </p:cNvPr>
          <p:cNvSpPr txBox="1"/>
          <p:nvPr/>
        </p:nvSpPr>
        <p:spPr>
          <a:xfrm>
            <a:off x="3124200" y="285750"/>
            <a:ext cx="2743200" cy="769441"/>
          </a:xfrm>
          <a:prstGeom prst="rect">
            <a:avLst/>
          </a:prstGeom>
          <a:noFill/>
        </p:spPr>
        <p:txBody>
          <a:bodyPr wrap="square" rtlCol="0">
            <a:spAutoFit/>
          </a:bodyPr>
          <a:lstStyle/>
          <a:p>
            <a:r>
              <a:rPr lang="en-US" sz="4400" b="1" dirty="0" err="1">
                <a:solidFill>
                  <a:srgbClr val="FFFF00"/>
                </a:solidFill>
                <a:latin typeface="Arial" panose="020B0604020202020204" pitchFamily="34" charset="0"/>
                <a:cs typeface="Arial" panose="020B0604020202020204" pitchFamily="34" charset="0"/>
              </a:rPr>
              <a:t>Đáp</a:t>
            </a:r>
            <a:r>
              <a:rPr lang="en-US" sz="4400" b="1" dirty="0">
                <a:solidFill>
                  <a:srgbClr val="FFFF00"/>
                </a:solidFill>
                <a:latin typeface="Arial" panose="020B0604020202020204" pitchFamily="34" charset="0"/>
                <a:cs typeface="Arial" panose="020B0604020202020204" pitchFamily="34" charset="0"/>
              </a:rPr>
              <a:t> Ca:</a:t>
            </a:r>
          </a:p>
        </p:txBody>
      </p:sp>
      <p:sp>
        <p:nvSpPr>
          <p:cNvPr id="4" name="TextBox 3">
            <a:extLst>
              <a:ext uri="{FF2B5EF4-FFF2-40B4-BE49-F238E27FC236}">
                <a16:creationId xmlns:a16="http://schemas.microsoft.com/office/drawing/2014/main" id="{F22101A7-7A50-4267-B637-FFC602B63662}"/>
              </a:ext>
            </a:extLst>
          </p:cNvPr>
          <p:cNvSpPr txBox="1"/>
          <p:nvPr/>
        </p:nvSpPr>
        <p:spPr>
          <a:xfrm>
            <a:off x="1600200" y="1200150"/>
            <a:ext cx="5562600" cy="646331"/>
          </a:xfrm>
          <a:prstGeom prst="rect">
            <a:avLst/>
          </a:prstGeom>
          <a:noFill/>
        </p:spPr>
        <p:txBody>
          <a:bodyPr wrap="square" rtlCol="0">
            <a:spAutoFit/>
          </a:bodyPr>
          <a:lstStyle/>
          <a:p>
            <a:r>
              <a:rPr lang="da-DK" sz="3600" b="0" i="0" dirty="0">
                <a:solidFill>
                  <a:schemeClr val="bg1"/>
                </a:solidFill>
                <a:effectLst/>
                <a:latin typeface="Arial" panose="020B0604020202020204" pitchFamily="34" charset="0"/>
              </a:rPr>
              <a:t>Tv 39, 5. 7-8a. 8b-9. 10</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47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71450"/>
            <a:ext cx="8305800" cy="4800600"/>
          </a:xfrm>
        </p:spPr>
        <p:txBody>
          <a:bodyPr>
            <a:noAutofit/>
          </a:bodyPr>
          <a:lstStyle/>
          <a:p>
            <a:pPr algn="l"/>
            <a:r>
              <a:rPr lang="en-US" b="1" i="0" dirty="0">
                <a:solidFill>
                  <a:srgbClr val="FFFF00"/>
                </a:solidFill>
                <a:effectLst/>
                <a:latin typeface="Arial" panose="020B0604020202020204" pitchFamily="34" charset="0"/>
              </a:rPr>
              <a:t>Alleluia, alleluia! </a:t>
            </a:r>
            <a:r>
              <a:rPr lang="en-US" b="0" i="0" dirty="0">
                <a:solidFill>
                  <a:schemeClr val="bg1"/>
                </a:solidFill>
                <a:effectLst/>
                <a:latin typeface="Arial" panose="020B0604020202020204" pitchFamily="34" charset="0"/>
              </a:rPr>
              <a:t> </a:t>
            </a:r>
            <a:r>
              <a:rPr lang="vi-VN" b="0" i="0" dirty="0">
                <a:solidFill>
                  <a:srgbClr val="333333"/>
                </a:solidFill>
                <a:effectLst/>
                <a:latin typeface="Arial" panose="020B0604020202020204" pitchFamily="34" charset="0"/>
              </a:rPr>
              <a:t>– </a:t>
            </a:r>
            <a:r>
              <a:rPr lang="vi-VN" b="1" i="0" dirty="0">
                <a:solidFill>
                  <a:schemeClr val="bg1"/>
                </a:solidFill>
                <a:effectLst/>
                <a:latin typeface="Arial" panose="020B0604020202020204" pitchFamily="34" charset="0"/>
              </a:rPr>
              <a:t>Giêrusalem, hãy ngợi khen Chúa, Ðấng đã sai Lời Người xuống cõi trần ai. –</a:t>
            </a:r>
            <a:r>
              <a:rPr lang="en-US" b="1" i="0" dirty="0">
                <a:solidFill>
                  <a:schemeClr val="bg1"/>
                </a:solidFill>
                <a:effectLst/>
                <a:latin typeface="Arial" panose="020B0604020202020204" pitchFamily="34" charset="0"/>
              </a:rPr>
              <a:t> </a:t>
            </a:r>
            <a:r>
              <a:rPr lang="en-US" b="1" i="0" dirty="0">
                <a:solidFill>
                  <a:srgbClr val="FFFF00"/>
                </a:solidFill>
                <a:effectLst/>
                <a:latin typeface="Arial" panose="020B0604020202020204" pitchFamily="34" charset="0"/>
              </a:rPr>
              <a:t>Alleluia.</a:t>
            </a:r>
            <a:endParaRPr lang="en-US" b="1" u="sng"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2715428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026276F-ED32-4DF2-BA3A-85904F2B2C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9129913" cy="5143500"/>
          </a:xfrm>
        </p:spPr>
      </p:pic>
      <p:sp>
        <p:nvSpPr>
          <p:cNvPr id="10" name="TextBox 9">
            <a:extLst>
              <a:ext uri="{FF2B5EF4-FFF2-40B4-BE49-F238E27FC236}">
                <a16:creationId xmlns:a16="http://schemas.microsoft.com/office/drawing/2014/main" id="{AF19C05E-7A9C-42EF-A842-12564FA81CB4}"/>
              </a:ext>
            </a:extLst>
          </p:cNvPr>
          <p:cNvSpPr txBox="1"/>
          <p:nvPr/>
        </p:nvSpPr>
        <p:spPr>
          <a:xfrm>
            <a:off x="4267200" y="3257550"/>
            <a:ext cx="4191000" cy="523220"/>
          </a:xfrm>
          <a:prstGeom prst="rect">
            <a:avLst/>
          </a:prstGeom>
          <a:noFill/>
        </p:spPr>
        <p:txBody>
          <a:bodyPr wrap="square">
            <a:spAutoFit/>
          </a:bodyPr>
          <a:lstStyle/>
          <a:p>
            <a:r>
              <a:rPr lang="en-US" sz="2800" b="1" i="0" dirty="0" err="1">
                <a:solidFill>
                  <a:srgbClr val="FFFF00"/>
                </a:solidFill>
                <a:effectLst/>
                <a:latin typeface="Arial" panose="020B0604020202020204" pitchFamily="34" charset="0"/>
              </a:rPr>
              <a:t>Phúc</a:t>
            </a:r>
            <a:r>
              <a:rPr lang="en-US" sz="2800" b="1" i="0" dirty="0">
                <a:solidFill>
                  <a:srgbClr val="FFFF00"/>
                </a:solidFill>
                <a:effectLst/>
                <a:latin typeface="Arial" panose="020B0604020202020204" pitchFamily="34" charset="0"/>
              </a:rPr>
              <a:t> </a:t>
            </a:r>
            <a:r>
              <a:rPr lang="en-US" sz="2800" b="1" i="0" dirty="0" err="1">
                <a:solidFill>
                  <a:srgbClr val="FFFF00"/>
                </a:solidFill>
                <a:effectLst/>
                <a:latin typeface="Arial" panose="020B0604020202020204" pitchFamily="34" charset="0"/>
              </a:rPr>
              <a:t>Âm</a:t>
            </a:r>
            <a:r>
              <a:rPr lang="en-US" sz="2800" b="1" i="0" dirty="0">
                <a:solidFill>
                  <a:srgbClr val="FFFF00"/>
                </a:solidFill>
                <a:effectLst/>
                <a:latin typeface="Arial" panose="020B0604020202020204" pitchFamily="34" charset="0"/>
              </a:rPr>
              <a:t>: Mt 22, 1-14</a:t>
            </a:r>
            <a:endParaRPr lang="en-US" sz="2800" b="1" dirty="0">
              <a:solidFill>
                <a:srgbClr val="FFFF00"/>
              </a:solidFill>
            </a:endParaRPr>
          </a:p>
        </p:txBody>
      </p:sp>
      <p:pic>
        <p:nvPicPr>
          <p:cNvPr id="14" name="Picture 13">
            <a:extLst>
              <a:ext uri="{FF2B5EF4-FFF2-40B4-BE49-F238E27FC236}">
                <a16:creationId xmlns:a16="http://schemas.microsoft.com/office/drawing/2014/main" id="{E0FBFA0A-BF65-4FEE-ADBD-B1B8B6D051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285750"/>
            <a:ext cx="990600" cy="990600"/>
          </a:xfrm>
          <a:prstGeom prst="rect">
            <a:avLst/>
          </a:prstGeom>
        </p:spPr>
      </p:pic>
    </p:spTree>
    <p:extLst>
      <p:ext uri="{BB962C8B-B14F-4D97-AF65-F5344CB8AC3E}">
        <p14:creationId xmlns:p14="http://schemas.microsoft.com/office/powerpoint/2010/main" val="908963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619514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0997"/>
            <a:ext cx="8382000" cy="3619499"/>
          </a:xfrm>
        </p:spPr>
        <p:txBody>
          <a:bodyPr>
            <a:normAutofit/>
          </a:bodyPr>
          <a:lstStyle/>
          <a:p>
            <a:pPr algn="just"/>
            <a:r>
              <a:rPr lang="vi-VN" b="1" i="0" dirty="0">
                <a:solidFill>
                  <a:schemeClr val="bg1"/>
                </a:solidFill>
                <a:effectLst/>
                <a:latin typeface="Arial" panose="020B0604020202020204" pitchFamily="34" charset="0"/>
              </a:rPr>
              <a:t>Chúa rộng lượng từ bi, và Chúa rất giàu ơn cứu độ.</a:t>
            </a:r>
            <a:endParaRPr lang="vi-VN" b="1" dirty="0">
              <a:solidFill>
                <a:schemeClr val="bg1"/>
              </a:solidFill>
              <a:effectLst/>
              <a:latin typeface="+mj-lt"/>
              <a:cs typeface="Times New Roman" pitchFamily="18" charset="0"/>
            </a:endParaRPr>
          </a:p>
        </p:txBody>
      </p:sp>
      <p:sp>
        <p:nvSpPr>
          <p:cNvPr id="3" name="TextBox 2">
            <a:extLst>
              <a:ext uri="{FF2B5EF4-FFF2-40B4-BE49-F238E27FC236}">
                <a16:creationId xmlns:a16="http://schemas.microsoft.com/office/drawing/2014/main" id="{8C745E0C-A35F-4DDD-A95C-64550B5F1418}"/>
              </a:ext>
            </a:extLst>
          </p:cNvPr>
          <p:cNvSpPr txBox="1"/>
          <p:nvPr/>
        </p:nvSpPr>
        <p:spPr>
          <a:xfrm>
            <a:off x="2438400" y="590550"/>
            <a:ext cx="4495800" cy="830997"/>
          </a:xfrm>
          <a:prstGeom prst="rect">
            <a:avLst/>
          </a:prstGeom>
          <a:noFill/>
        </p:spPr>
        <p:txBody>
          <a:bodyPr wrap="square" rtlCol="0">
            <a:spAutoFit/>
          </a:bodyPr>
          <a:lstStyle/>
          <a:p>
            <a:r>
              <a:rPr lang="en-US" sz="4800" b="1" dirty="0">
                <a:solidFill>
                  <a:srgbClr val="FFFF00"/>
                </a:solidFill>
                <a:effectLst/>
                <a:latin typeface="Arial" panose="020B0604020202020204" pitchFamily="34" charset="0"/>
                <a:cs typeface="Arial" panose="020B0604020202020204" pitchFamily="34" charset="0"/>
              </a:rPr>
              <a:t>Ca </a:t>
            </a:r>
            <a:r>
              <a:rPr lang="en-US" sz="4800" b="1" dirty="0" err="1">
                <a:solidFill>
                  <a:srgbClr val="FFFF00"/>
                </a:solidFill>
                <a:effectLst/>
                <a:latin typeface="Arial" panose="020B0604020202020204" pitchFamily="34" charset="0"/>
                <a:cs typeface="Arial" panose="020B0604020202020204" pitchFamily="34" charset="0"/>
              </a:rPr>
              <a:t>hiệp</a:t>
            </a:r>
            <a:r>
              <a:rPr lang="en-US" sz="4800" b="1" dirty="0">
                <a:solidFill>
                  <a:srgbClr val="FFFF00"/>
                </a:solidFill>
                <a:effectLst/>
                <a:latin typeface="Arial" panose="020B0604020202020204" pitchFamily="34" charset="0"/>
                <a:cs typeface="Arial" panose="020B0604020202020204" pitchFamily="34" charset="0"/>
              </a:rPr>
              <a:t> </a:t>
            </a:r>
            <a:r>
              <a:rPr lang="en-US" sz="4800" b="1" dirty="0" err="1">
                <a:solidFill>
                  <a:srgbClr val="FFFF00"/>
                </a:solidFill>
                <a:effectLst/>
                <a:latin typeface="Arial" panose="020B0604020202020204" pitchFamily="34" charset="0"/>
                <a:cs typeface="Arial" panose="020B0604020202020204" pitchFamily="34" charset="0"/>
              </a:rPr>
              <a:t>lễ</a:t>
            </a:r>
            <a:endParaRPr lang="en-US" sz="4800" dirty="0"/>
          </a:p>
        </p:txBody>
      </p:sp>
    </p:spTree>
    <p:extLst>
      <p:ext uri="{BB962C8B-B14F-4D97-AF65-F5344CB8AC3E}">
        <p14:creationId xmlns:p14="http://schemas.microsoft.com/office/powerpoint/2010/main" val="3879861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b="1" dirty="0">
                <a:solidFill>
                  <a:srgbClr val="FFFF00"/>
                </a:solidFill>
                <a:effectLst/>
                <a:latin typeface="+mj-lt"/>
                <a:cs typeface="Times New Roman" pitchFamily="18" charset="0"/>
              </a:rPr>
              <a:t>Ca </a:t>
            </a:r>
            <a:r>
              <a:rPr lang="en-US" sz="8000" b="1" dirty="0" err="1">
                <a:solidFill>
                  <a:srgbClr val="FFFF00"/>
                </a:solidFill>
                <a:effectLst/>
                <a:latin typeface="+mj-lt"/>
                <a:cs typeface="Times New Roman" pitchFamily="18" charset="0"/>
              </a:rPr>
              <a:t>Kết</a:t>
            </a:r>
            <a:r>
              <a:rPr lang="en-US" sz="8000" b="1" dirty="0">
                <a:solidFill>
                  <a:srgbClr val="FFFF00"/>
                </a:solidFill>
                <a:effectLst/>
                <a:latin typeface="+mj-lt"/>
                <a:cs typeface="Times New Roman" pitchFamily="18" charset="0"/>
              </a:rPr>
              <a:t> </a:t>
            </a:r>
            <a:r>
              <a:rPr lang="en-US" sz="8000" b="1" dirty="0" err="1">
                <a:solidFill>
                  <a:srgbClr val="FFFF00"/>
                </a:solidFill>
                <a:effectLst/>
                <a:latin typeface="+mj-lt"/>
                <a:cs typeface="Times New Roman" pitchFamily="18" charset="0"/>
              </a:rPr>
              <a:t>Lễ</a:t>
            </a:r>
            <a:br>
              <a:rPr lang="en-US" sz="8000" b="0" dirty="0">
                <a:solidFill>
                  <a:srgbClr val="FFFF00"/>
                </a:solidFill>
                <a:effectLst/>
                <a:latin typeface="+mj-lt"/>
                <a:cs typeface="Times New Roman" pitchFamily="18" charset="0"/>
              </a:rPr>
            </a:br>
            <a:endParaRPr lang="vi-VN" sz="54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1358</TotalTime>
  <Words>189</Words>
  <Application>Microsoft Office PowerPoint</Application>
  <PresentationFormat>On-screen Show (16:9)</PresentationFormat>
  <Paragraphs>21</Paragraphs>
  <Slides>10</Slides>
  <Notes>6</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Helvetica Neue</vt:lpstr>
      <vt:lpstr>UTM American Sans</vt:lpstr>
      <vt:lpstr>Office Theme</vt:lpstr>
      <vt:lpstr>5_Office Theme</vt:lpstr>
      <vt:lpstr>6_Office Theme</vt:lpstr>
      <vt:lpstr>9_Office Theme</vt:lpstr>
      <vt:lpstr>10_Office Theme</vt:lpstr>
      <vt:lpstr>PowerPoint Presentation</vt:lpstr>
      <vt:lpstr>Lạy Chúa là khiên thuẫn của chúng tôi, xin hãy trông xem, hãy nhìn tới dung mạo người được Chúa tấn phong. Thực một ngày sống trong hành lang nhà Chúa, đáng quí hơn ngàn ngày ở nơi đâu khác.</vt:lpstr>
      <vt:lpstr>PowerPoint Presentation</vt:lpstr>
      <vt:lpstr>Ðáp: Lạy Chúa, này con xin đến, để thực thi ý Chúa (c. 8a &amp; 9a).</vt:lpstr>
      <vt:lpstr>Alleluia, alleluia!  – Giêrusalem, hãy ngợi khen Chúa, Ðấng đã sai Lời Người xuống cõi trần ai. – Alleluia.</vt:lpstr>
      <vt:lpstr>PowerPoint Presentation</vt:lpstr>
      <vt:lpstr>PowerPoint Presentation</vt:lpstr>
      <vt:lpstr>Chúa rộng lượng từ bi, và Chúa rất giàu ơn cứu độ.</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Thánh Vịnh 103 Chúa Giêsu Chịu Phép Rửa Năm C Lm Kim Long</dc:title>
  <dc:creator>Hung Nam</dc:creator>
  <cp:lastModifiedBy>PC</cp:lastModifiedBy>
  <cp:revision>166</cp:revision>
  <dcterms:created xsi:type="dcterms:W3CDTF">2021-12-05T01:20:54Z</dcterms:created>
  <dcterms:modified xsi:type="dcterms:W3CDTF">2025-08-04T01:08:00Z</dcterms:modified>
</cp:coreProperties>
</file>