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sldIdLst>
    <p:sldId id="256" r:id="rId4"/>
    <p:sldId id="358" r:id="rId5"/>
    <p:sldId id="387" r:id="rId6"/>
    <p:sldId id="370" r:id="rId7"/>
    <p:sldId id="463" r:id="rId8"/>
    <p:sldId id="473" r:id="rId9"/>
    <p:sldId id="461" r:id="rId10"/>
    <p:sldId id="414" r:id="rId11"/>
    <p:sldId id="422" r:id="rId12"/>
    <p:sldId id="433" r:id="rId13"/>
    <p:sldId id="47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5/2/2025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5 t3 PS">
            <a:extLst>
              <a:ext uri="{FF2B5EF4-FFF2-40B4-BE49-F238E27FC236}">
                <a16:creationId xmlns:a16="http://schemas.microsoft.com/office/drawing/2014/main" id="{B5815F96-D163-4C80-968D-CC544B98D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937"/>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AFA0F27-1252-43F3-8BF7-3A7DC9169D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10" name="TextBox 9">
            <a:extLst>
              <a:ext uri="{FF2B5EF4-FFF2-40B4-BE49-F238E27FC236}">
                <a16:creationId xmlns:a16="http://schemas.microsoft.com/office/drawing/2014/main" id="{8DBD1621-941D-4437-B128-60BC72DB97B5}"/>
              </a:ext>
            </a:extLst>
          </p:cNvPr>
          <p:cNvSpPr txBox="1"/>
          <p:nvPr/>
        </p:nvSpPr>
        <p:spPr>
          <a:xfrm>
            <a:off x="3429000" y="3257550"/>
            <a:ext cx="5562600" cy="523220"/>
          </a:xfrm>
          <a:prstGeom prst="rect">
            <a:avLst/>
          </a:prstGeom>
          <a:noFill/>
        </p:spPr>
        <p:txBody>
          <a:bodyPr wrap="square">
            <a:spAutoFit/>
          </a:bodyPr>
          <a:lstStyle/>
          <a:p>
            <a:pPr algn="l"/>
            <a:r>
              <a:rPr lang="en-US" sz="2800" b="1" i="0" cap="all" dirty="0">
                <a:solidFill>
                  <a:srgbClr val="0070C0"/>
                </a:solidFill>
                <a:effectLst/>
                <a:latin typeface="Arial" panose="020B0604020202020204" pitchFamily="34" charset="0"/>
              </a:rPr>
              <a:t>THỨ NĂM TUẦN III PHỤC SINH</a:t>
            </a:r>
            <a:endParaRPr lang="en-US" sz="2800" b="1" i="0" dirty="0">
              <a:solidFill>
                <a:srgbClr val="0070C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5 t3 PS">
            <a:extLst>
              <a:ext uri="{FF2B5EF4-FFF2-40B4-BE49-F238E27FC236}">
                <a16:creationId xmlns:a16="http://schemas.microsoft.com/office/drawing/2014/main" id="{B5815F96-D163-4C80-968D-CC544B98D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937"/>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AFA0F27-1252-43F3-8BF7-3A7DC9169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10" name="TextBox 9">
            <a:extLst>
              <a:ext uri="{FF2B5EF4-FFF2-40B4-BE49-F238E27FC236}">
                <a16:creationId xmlns:a16="http://schemas.microsoft.com/office/drawing/2014/main" id="{8DBD1621-941D-4437-B128-60BC72DB97B5}"/>
              </a:ext>
            </a:extLst>
          </p:cNvPr>
          <p:cNvSpPr txBox="1"/>
          <p:nvPr/>
        </p:nvSpPr>
        <p:spPr>
          <a:xfrm>
            <a:off x="3429000" y="3257550"/>
            <a:ext cx="5562600" cy="523220"/>
          </a:xfrm>
          <a:prstGeom prst="rect">
            <a:avLst/>
          </a:prstGeom>
          <a:noFill/>
        </p:spPr>
        <p:txBody>
          <a:bodyPr wrap="square">
            <a:spAutoFit/>
          </a:bodyPr>
          <a:lstStyle/>
          <a:p>
            <a:pPr algn="l"/>
            <a:r>
              <a:rPr lang="en-US" sz="2800" b="1" i="0" cap="all" dirty="0">
                <a:solidFill>
                  <a:srgbClr val="0070C0"/>
                </a:solidFill>
                <a:effectLst/>
                <a:latin typeface="Arial" panose="020B0604020202020204" pitchFamily="34" charset="0"/>
              </a:rPr>
              <a:t>THỨ NĂM TUẦN III PHỤC SINH</a:t>
            </a:r>
            <a:endParaRPr lang="en-US" sz="2800" b="1" i="0" dirty="0">
              <a:solidFill>
                <a:srgbClr val="0070C0"/>
              </a:solidFill>
              <a:effectLst/>
              <a:latin typeface="Helvetica Neue"/>
            </a:endParaRPr>
          </a:p>
        </p:txBody>
      </p:sp>
    </p:spTree>
    <p:extLst>
      <p:ext uri="{BB962C8B-B14F-4D97-AF65-F5344CB8AC3E}">
        <p14:creationId xmlns:p14="http://schemas.microsoft.com/office/powerpoint/2010/main" val="2712276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886" y="133350"/>
            <a:ext cx="9144000" cy="1066800"/>
          </a:xfrm>
        </p:spPr>
        <p:txBody>
          <a:bodyPr>
            <a:normAutofit fontScale="90000"/>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228600" y="1200150"/>
            <a:ext cx="8477250" cy="3170099"/>
          </a:xfrm>
          <a:prstGeom prst="rect">
            <a:avLst/>
          </a:prstGeom>
          <a:noFill/>
        </p:spPr>
        <p:txBody>
          <a:bodyPr wrap="square" rtlCol="0">
            <a:spAutoFit/>
          </a:bodyPr>
          <a:lstStyle/>
          <a:p>
            <a:r>
              <a:rPr lang="vi-VN" sz="4000" b="1" i="0" dirty="0">
                <a:solidFill>
                  <a:srgbClr val="C00000"/>
                </a:solidFill>
                <a:effectLst/>
                <a:latin typeface="Arial" panose="020B0604020202020204" pitchFamily="34" charset="0"/>
              </a:rPr>
              <a:t>Chúng ta hãy chúc tụng Chúa, vì Người đáng chúc tụng ngợi khen. Chúa là sức mạnh và là khúc ca của tôi, chính Người đã cho tôi được ơn cứu độ – Allêluia.</a:t>
            </a:r>
            <a:endParaRPr lang="en-US" sz="40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5344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8, 26-40</a:t>
            </a:r>
            <a:br>
              <a:rPr lang="en-US" sz="4000" dirty="0">
                <a:solidFill>
                  <a:srgbClr val="0070C0"/>
                </a:solidFill>
              </a:rPr>
            </a:br>
            <a:r>
              <a:rPr lang="vi-VN" b="1" i="1" dirty="0">
                <a:solidFill>
                  <a:srgbClr val="C00000"/>
                </a:solidFill>
                <a:effectLst/>
                <a:latin typeface="Arial" panose="020B0604020202020204" pitchFamily="34" charset="0"/>
              </a:rPr>
              <a:t>“Nếu ông tin hết lòng, thì được chịu phép rửa”.</a:t>
            </a:r>
            <a:br>
              <a:rPr lang="en-US" b="0" i="1"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723861"/>
            <a:ext cx="4724400" cy="2430685"/>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2133600" y="666750"/>
            <a:ext cx="4579684"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447800" y="1657350"/>
            <a:ext cx="5029200" cy="646331"/>
          </a:xfrm>
          <a:prstGeom prst="rect">
            <a:avLst/>
          </a:prstGeom>
          <a:noFill/>
        </p:spPr>
        <p:txBody>
          <a:bodyPr wrap="square">
            <a:spAutoFit/>
          </a:bodyPr>
          <a:lstStyle/>
          <a:p>
            <a:r>
              <a:rPr lang="en-US" sz="3600" b="0" i="0" dirty="0">
                <a:solidFill>
                  <a:srgbClr val="0070C0"/>
                </a:solidFill>
                <a:effectLst/>
                <a:latin typeface="Arial" panose="020B0604020202020204" pitchFamily="34" charset="0"/>
              </a:rPr>
              <a:t>Tv 65, 8-9. 16-17. 20</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647700" y="2209801"/>
            <a:ext cx="7848600" cy="2266949"/>
          </a:xfrm>
        </p:spPr>
        <p:txBody>
          <a:bodyPr>
            <a:normAutofit/>
          </a:bodyPr>
          <a:lstStyle/>
          <a:p>
            <a:pPr algn="just"/>
            <a:r>
              <a:rPr lang="vi-VN" b="1" i="0" dirty="0">
                <a:solidFill>
                  <a:srgbClr val="C00000"/>
                </a:solidFill>
                <a:effectLst/>
                <a:latin typeface="Arial" panose="020B0604020202020204" pitchFamily="34" charset="0"/>
              </a:rPr>
              <a:t>Ðáp: Toàn thể đất nước, hãy reo mừng Thiên Chúa (c. 1).</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2057400" y="410942"/>
            <a:ext cx="5791200" cy="707886"/>
          </a:xfrm>
          <a:prstGeom prst="rect">
            <a:avLst/>
          </a:prstGeom>
          <a:noFill/>
        </p:spPr>
        <p:txBody>
          <a:bodyPr wrap="square">
            <a:spAutoFit/>
          </a:bodyPr>
          <a:lstStyle/>
          <a:p>
            <a:r>
              <a:rPr lang="en-US" sz="4000" b="1" i="0" dirty="0">
                <a:solidFill>
                  <a:srgbClr val="0070C0"/>
                </a:solidFill>
                <a:effectLst/>
                <a:latin typeface="Arial" panose="020B0604020202020204" pitchFamily="34" charset="0"/>
              </a:rPr>
              <a:t>Alleluia: </a:t>
            </a:r>
            <a:r>
              <a:rPr lang="en-US" sz="4000" b="0" i="0" dirty="0">
                <a:solidFill>
                  <a:srgbClr val="0070C0"/>
                </a:solidFill>
                <a:effectLst/>
                <a:latin typeface="Arial" panose="020B0604020202020204" pitchFamily="34" charset="0"/>
              </a:rPr>
              <a:t>Ga 14, 18</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495300" y="1885950"/>
            <a:ext cx="8153400" cy="2266949"/>
          </a:xfrm>
        </p:spPr>
        <p:txBody>
          <a:bodyPr>
            <a:noAutofit/>
          </a:bodyPr>
          <a:lstStyle/>
          <a:p>
            <a:pPr algn="just"/>
            <a:r>
              <a:rPr lang="en-US" b="1" i="0" dirty="0">
                <a:solidFill>
                  <a:srgbClr val="C00000"/>
                </a:solidFill>
                <a:effectLst/>
                <a:latin typeface="Arial" panose="020B0604020202020204" pitchFamily="34" charset="0"/>
              </a:rPr>
              <a:t>Alleluia, alleluia! – </a:t>
            </a:r>
            <a:r>
              <a:rPr lang="en-US" b="1" i="0" dirty="0" err="1">
                <a:solidFill>
                  <a:srgbClr val="C00000"/>
                </a:solidFill>
                <a:effectLst/>
                <a:latin typeface="Arial" panose="020B0604020202020204" pitchFamily="34" charset="0"/>
              </a:rPr>
              <a:t>Chúa</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phán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không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bỏ</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mồ</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côi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đến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với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và</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lòng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vui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mừng</a:t>
            </a:r>
            <a:r>
              <a:rPr lang="en-US" b="1" i="0" dirty="0">
                <a:solidFill>
                  <a:srgbClr val="C00000"/>
                </a:solidFill>
                <a:effectLst/>
                <a:latin typeface="Arial" panose="020B0604020202020204" pitchFamily="34" charset="0"/>
              </a:rPr>
              <a:t>”.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5 t3 PS">
            <a:extLst>
              <a:ext uri="{FF2B5EF4-FFF2-40B4-BE49-F238E27FC236}">
                <a16:creationId xmlns:a16="http://schemas.microsoft.com/office/drawing/2014/main" id="{B5815F96-D163-4C80-968D-CC544B98D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937"/>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AFA0F27-1252-43F3-8BF7-3A7DC9169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10" name="TextBox 9">
            <a:extLst>
              <a:ext uri="{FF2B5EF4-FFF2-40B4-BE49-F238E27FC236}">
                <a16:creationId xmlns:a16="http://schemas.microsoft.com/office/drawing/2014/main" id="{8DBD1621-941D-4437-B128-60BC72DB97B5}"/>
              </a:ext>
            </a:extLst>
          </p:cNvPr>
          <p:cNvSpPr txBox="1"/>
          <p:nvPr/>
        </p:nvSpPr>
        <p:spPr>
          <a:xfrm>
            <a:off x="3886200" y="3333750"/>
            <a:ext cx="4800600" cy="523220"/>
          </a:xfrm>
          <a:prstGeom prst="rect">
            <a:avLst/>
          </a:prstGeom>
          <a:noFill/>
        </p:spPr>
        <p:txBody>
          <a:bodyPr wrap="square">
            <a:spAutoFit/>
          </a:bodyPr>
          <a:lstStyle/>
          <a:p>
            <a:pPr algn="l"/>
            <a:r>
              <a:rPr lang="nb-NO" sz="2800" b="1" i="0" dirty="0">
                <a:solidFill>
                  <a:srgbClr val="0070C0"/>
                </a:solidFill>
                <a:effectLst/>
                <a:latin typeface="Arial" panose="020B0604020202020204" pitchFamily="34" charset="0"/>
              </a:rPr>
              <a:t>Phúc Âm: Ga 6, 44-51</a:t>
            </a:r>
            <a:endParaRPr lang="en-US" sz="2800" b="1" i="0" dirty="0">
              <a:solidFill>
                <a:srgbClr val="0070C0"/>
              </a:solidFill>
              <a:effectLst/>
              <a:latin typeface="Helvetica Neue"/>
            </a:endParaRPr>
          </a:p>
        </p:txBody>
      </p:sp>
    </p:spTree>
    <p:extLst>
      <p:ext uri="{BB962C8B-B14F-4D97-AF65-F5344CB8AC3E}">
        <p14:creationId xmlns:p14="http://schemas.microsoft.com/office/powerpoint/2010/main" val="4240933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57150"/>
            <a:ext cx="9144000" cy="762000"/>
          </a:xfrm>
        </p:spPr>
        <p:txBody>
          <a:bodyPr>
            <a:normAutofit fontScale="90000"/>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457200" y="819150"/>
            <a:ext cx="8458200" cy="4154984"/>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Chúa Ki-tô đã chết thay cho mọi người, để những ai đang sống, thì không còn sống cho chính mình nữa, mà là sống cho Đấng đã chết và sống lại vì họ – Allêluia.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210</Words>
  <Application>Microsoft Office PowerPoint</Application>
  <PresentationFormat>On-screen Show (16:9)</PresentationFormat>
  <Paragraphs>15</Paragraphs>
  <Slides>11</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11</vt:i4>
      </vt:variant>
    </vt:vector>
  </HeadingPairs>
  <TitlesOfParts>
    <vt:vector size="17" baseType="lpstr">
      <vt:lpstr>Arial</vt:lpstr>
      <vt:lpstr>Helvetica Neue</vt:lpstr>
      <vt:lpstr>UTM American Sans</vt:lpstr>
      <vt:lpstr>Office Theme</vt:lpstr>
      <vt:lpstr>12_Office Theme</vt:lpstr>
      <vt:lpstr>14_Office Theme</vt:lpstr>
      <vt:lpstr>PowerPoint Presentation</vt:lpstr>
      <vt:lpstr>Ca Nhập Lễ</vt:lpstr>
      <vt:lpstr>Bài đọc 1. Cv 8, 26-40 “Nếu ông tin hết lòng, thì được chịu phép rửa”. Bài trích sách Công vụ Tông Đồ.</vt:lpstr>
      <vt:lpstr>Ðáp: Toàn thể đất nước, hãy reo mừng Thiên Chúa (c. 1).</vt:lpstr>
      <vt:lpstr>Alleluia, alleluia! – Chúa phán: “Thầy sẽ không bỏ các con mồ côi: Thầy sẽ đến với các con và lòng các con sẽ vui mừng”.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20</cp:revision>
  <dcterms:created xsi:type="dcterms:W3CDTF">2025-03-12T05:53:40Z</dcterms:created>
  <dcterms:modified xsi:type="dcterms:W3CDTF">2025-05-02T10:37:58Z</dcterms:modified>
</cp:coreProperties>
</file>