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274" r:id="rId2"/>
    <p:sldId id="257" r:id="rId3"/>
    <p:sldId id="258" r:id="rId4"/>
    <p:sldId id="260" r:id="rId5"/>
    <p:sldId id="275" r:id="rId6"/>
    <p:sldId id="309" r:id="rId7"/>
    <p:sldId id="278" r:id="rId8"/>
    <p:sldId id="282" r:id="rId9"/>
    <p:sldId id="283" r:id="rId10"/>
    <p:sldId id="310" r:id="rId11"/>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848"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E1428D9-E258-42AA-AAA4-77436A1603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7" name="TextBox 6">
            <a:extLst>
              <a:ext uri="{FF2B5EF4-FFF2-40B4-BE49-F238E27FC236}">
                <a16:creationId xmlns:a16="http://schemas.microsoft.com/office/drawing/2014/main" id="{C99B4C21-067B-4438-B49C-6C4CAB3EC048}"/>
              </a:ext>
            </a:extLst>
          </p:cNvPr>
          <p:cNvSpPr txBox="1"/>
          <p:nvPr/>
        </p:nvSpPr>
        <p:spPr>
          <a:xfrm>
            <a:off x="2249989" y="2988248"/>
            <a:ext cx="6894011"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NĂM TUẦN </a:t>
            </a:r>
            <a:r>
              <a:rPr lang="en-US" sz="2800" b="1" dirty="0">
                <a:solidFill>
                  <a:srgbClr val="FFFF00"/>
                </a:solidFill>
                <a:latin typeface="Arial" panose="020B0604020202020204" pitchFamily="34" charset="0"/>
              </a:rPr>
              <a:t>V</a:t>
            </a:r>
            <a:r>
              <a:rPr lang="en-US" sz="2800" b="1" i="0" dirty="0">
                <a:solidFill>
                  <a:srgbClr val="FFFF00"/>
                </a:solidFill>
                <a:effectLst/>
                <a:latin typeface="Arial" panose="020B0604020202020204" pitchFamily="34" charset="0"/>
              </a:rPr>
              <a:t>III THƯỜNG NIÊN A</a:t>
            </a:r>
            <a:endParaRPr lang="en-US" sz="2800" b="1" dirty="0">
              <a:solidFill>
                <a:srgbClr val="FFFF00"/>
              </a:solidFill>
            </a:endParaRPr>
          </a:p>
        </p:txBody>
      </p:sp>
      <p:pic>
        <p:nvPicPr>
          <p:cNvPr id="8" name="Picture 7">
            <a:extLst>
              <a:ext uri="{FF2B5EF4-FFF2-40B4-BE49-F238E27FC236}">
                <a16:creationId xmlns:a16="http://schemas.microsoft.com/office/drawing/2014/main" id="{C7840327-9830-48F0-9C63-F7194213148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2496" y="149534"/>
            <a:ext cx="1105509" cy="1105509"/>
          </a:xfrm>
          <a:prstGeom prst="rect">
            <a:avLst/>
          </a:prstGeom>
        </p:spPr>
      </p:pic>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E1428D9-E258-42AA-AAA4-77436A1603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7" name="TextBox 6">
            <a:extLst>
              <a:ext uri="{FF2B5EF4-FFF2-40B4-BE49-F238E27FC236}">
                <a16:creationId xmlns:a16="http://schemas.microsoft.com/office/drawing/2014/main" id="{C99B4C21-067B-4438-B49C-6C4CAB3EC048}"/>
              </a:ext>
            </a:extLst>
          </p:cNvPr>
          <p:cNvSpPr txBox="1"/>
          <p:nvPr/>
        </p:nvSpPr>
        <p:spPr>
          <a:xfrm>
            <a:off x="2249989" y="2988248"/>
            <a:ext cx="6894011"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NĂM TUẦN </a:t>
            </a:r>
            <a:r>
              <a:rPr lang="en-US" sz="2800" b="1" dirty="0">
                <a:solidFill>
                  <a:srgbClr val="FFFF00"/>
                </a:solidFill>
                <a:latin typeface="Arial" panose="020B0604020202020204" pitchFamily="34" charset="0"/>
              </a:rPr>
              <a:t>V</a:t>
            </a:r>
            <a:r>
              <a:rPr lang="en-US" sz="2800" b="1" i="0" dirty="0">
                <a:solidFill>
                  <a:srgbClr val="FFFF00"/>
                </a:solidFill>
                <a:effectLst/>
                <a:latin typeface="Arial" panose="020B0604020202020204" pitchFamily="34" charset="0"/>
              </a:rPr>
              <a:t>III THƯỜNG NIÊN A</a:t>
            </a:r>
            <a:endParaRPr lang="en-US" sz="2800" b="1" dirty="0">
              <a:solidFill>
                <a:srgbClr val="FFFF00"/>
              </a:solidFill>
            </a:endParaRPr>
          </a:p>
        </p:txBody>
      </p:sp>
      <p:pic>
        <p:nvPicPr>
          <p:cNvPr id="8" name="Picture 7">
            <a:extLst>
              <a:ext uri="{FF2B5EF4-FFF2-40B4-BE49-F238E27FC236}">
                <a16:creationId xmlns:a16="http://schemas.microsoft.com/office/drawing/2014/main" id="{C7840327-9830-48F0-9C63-F7194213148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2496" y="149534"/>
            <a:ext cx="1105509" cy="1105509"/>
          </a:xfrm>
          <a:prstGeom prst="rect">
            <a:avLst/>
          </a:prstGeom>
        </p:spPr>
      </p:pic>
    </p:spTree>
    <p:extLst>
      <p:ext uri="{BB962C8B-B14F-4D97-AF65-F5344CB8AC3E}">
        <p14:creationId xmlns:p14="http://schemas.microsoft.com/office/powerpoint/2010/main" val="611713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89347" y="955923"/>
            <a:ext cx="8973733" cy="3477875"/>
          </a:xfrm>
          <a:prstGeom prst="rect">
            <a:avLst/>
          </a:prstGeom>
          <a:noFill/>
          <a:ln>
            <a:noFill/>
            <a:prstDash val="solid"/>
          </a:ln>
        </p:spPr>
        <p:txBody>
          <a:bodyPr vert="horz" wrap="square" lIns="91440" tIns="45720" rIns="91440" bIns="45720" anchor="t" anchorCtr="0" compatLnSpc="1">
            <a:spAutoFit/>
          </a:bodyPr>
          <a:lstStyle/>
          <a:p>
            <a:pPr marL="0" marR="0" lvl="0" indent="0"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0" u="none" strike="noStrike" kern="1200" cap="none" spc="0" baseline="0" dirty="0">
                <a:solidFill>
                  <a:schemeClr val="bg1"/>
                </a:solidFill>
                <a:uFillTx/>
                <a:latin typeface="Arial" panose="020B0604020202020204" pitchFamily="34" charset="0"/>
                <a:ea typeface="Microsoft YaHei" pitchFamily="2"/>
                <a:cs typeface="Arial" panose="020B0604020202020204" pitchFamily="34" charset="0"/>
              </a:rPr>
              <a:t> </a:t>
            </a:r>
            <a:r>
              <a:rPr lang="vi-VN" sz="4400" b="1" i="0" dirty="0">
                <a:solidFill>
                  <a:schemeClr val="bg1"/>
                </a:solidFill>
                <a:effectLst/>
                <a:latin typeface="Arial" panose="020B0604020202020204" pitchFamily="34" charset="0"/>
              </a:rPr>
              <a:t>Đức Giê-su đã một lần thề hứa,</a:t>
            </a:r>
            <a:br>
              <a:rPr lang="vi-VN" sz="4400" b="1" dirty="0">
                <a:solidFill>
                  <a:schemeClr val="bg1"/>
                </a:solidFill>
              </a:rPr>
            </a:br>
            <a:r>
              <a:rPr lang="vi-VN" sz="4400" b="1" i="0" dirty="0">
                <a:solidFill>
                  <a:schemeClr val="bg1"/>
                </a:solidFill>
                <a:effectLst/>
                <a:latin typeface="Arial" panose="020B0604020202020204" pitchFamily="34" charset="0"/>
              </a:rPr>
              <a:t>Người sẽ chẳng rút lời.</a:t>
            </a:r>
            <a:br>
              <a:rPr lang="vi-VN" sz="4400" b="1" dirty="0">
                <a:solidFill>
                  <a:schemeClr val="bg1"/>
                </a:solidFill>
              </a:rPr>
            </a:br>
            <a:r>
              <a:rPr lang="vi-VN" sz="4400" b="1" i="0" dirty="0">
                <a:solidFill>
                  <a:schemeClr val="bg1"/>
                </a:solidFill>
                <a:effectLst/>
                <a:latin typeface="Arial" panose="020B0604020202020204" pitchFamily="34" charset="0"/>
              </a:rPr>
              <a:t>Rằng: “Muôn thuở, Con là Thượng tế,</a:t>
            </a:r>
            <a:r>
              <a:rPr lang="en-US" sz="4400" b="1" i="0" dirty="0">
                <a:solidFill>
                  <a:schemeClr val="bg1"/>
                </a:solidFill>
                <a:effectLst/>
                <a:latin typeface="Arial" panose="020B0604020202020204" pitchFamily="34" charset="0"/>
              </a:rPr>
              <a:t> </a:t>
            </a:r>
            <a:r>
              <a:rPr lang="vi-VN" sz="4400" b="1" i="0" dirty="0">
                <a:solidFill>
                  <a:schemeClr val="bg1"/>
                </a:solidFill>
                <a:effectLst/>
                <a:latin typeface="Arial" panose="020B0604020202020204" pitchFamily="34" charset="0"/>
              </a:rPr>
              <a:t>theo phẩm trật Men-ki-xê-đê”.</a:t>
            </a:r>
            <a:endParaRPr lang="en-US" sz="4400" b="1" i="0" u="none" strike="noStrike" kern="1200" cap="none" spc="0" baseline="0" dirty="0">
              <a:solidFill>
                <a:schemeClr val="bg1"/>
              </a:solidFill>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699368" y="114153"/>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251519" y="919057"/>
            <a:ext cx="8640961" cy="144655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1" dirty="0" err="1">
                <a:solidFill>
                  <a:schemeClr val="bg1"/>
                </a:solidFill>
                <a:effectLst/>
                <a:latin typeface="Arial" panose="020B0604020202020204" pitchFamily="34" charset="0"/>
              </a:rPr>
              <a:t>Của</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lễ</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hiến</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tế</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của</a:t>
            </a:r>
            <a:r>
              <a:rPr lang="en-US" sz="4400" b="1" i="1" dirty="0">
                <a:solidFill>
                  <a:schemeClr val="bg1"/>
                </a:solidFill>
                <a:effectLst/>
                <a:latin typeface="Arial" panose="020B0604020202020204" pitchFamily="34" charset="0"/>
              </a:rPr>
              <a:t> Abraham, </a:t>
            </a:r>
            <a:r>
              <a:rPr lang="en-US" sz="4400" b="1" i="1" dirty="0" err="1">
                <a:solidFill>
                  <a:schemeClr val="bg1"/>
                </a:solidFill>
                <a:effectLst/>
                <a:latin typeface="Arial" panose="020B0604020202020204" pitchFamily="34" charset="0"/>
              </a:rPr>
              <a:t>Tổ</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phụ</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chúng</a:t>
            </a:r>
            <a:r>
              <a:rPr lang="en-US" sz="4400" b="1" i="1" dirty="0">
                <a:solidFill>
                  <a:schemeClr val="bg1"/>
                </a:solidFill>
                <a:effectLst/>
                <a:latin typeface="Arial" panose="020B0604020202020204" pitchFamily="34" charset="0"/>
              </a:rPr>
              <a:t> ta.</a:t>
            </a:r>
            <a:endParaRPr lang="en-US" sz="4400" b="1" i="0" u="none" strike="noStrike" kern="1200" cap="none" spc="0" baseline="0" dirty="0">
              <a:solidFill>
                <a:schemeClr val="bg1"/>
              </a:solidFill>
              <a:uFillTx/>
              <a:latin typeface="Calibri"/>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251520" y="131335"/>
            <a:ext cx="864096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rgbClr val="3A3A3A"/>
                </a:solidFill>
                <a:effectLst/>
                <a:latin typeface="Roboto" panose="02000000000000000000" pitchFamily="2" charset="0"/>
              </a:rPr>
              <a:t> </a:t>
            </a:r>
            <a:r>
              <a:rPr lang="en-US" sz="4000" i="0" dirty="0">
                <a:solidFill>
                  <a:schemeClr val="bg1"/>
                </a:solidFill>
                <a:effectLst/>
                <a:latin typeface="Arial" panose="020B0604020202020204" pitchFamily="34" charset="0"/>
              </a:rPr>
              <a:t> </a:t>
            </a:r>
            <a:r>
              <a:rPr lang="en-US" sz="4000" b="0" i="0" dirty="0">
                <a:solidFill>
                  <a:schemeClr val="bg1"/>
                </a:solidFill>
                <a:effectLst/>
                <a:latin typeface="Arial" panose="020B0604020202020204" pitchFamily="34" charset="0"/>
              </a:rPr>
              <a:t>St 22,9-18 </a:t>
            </a:r>
            <a:endParaRPr lang="en-US" sz="40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231620" y="2423951"/>
            <a:ext cx="8892482" cy="707886"/>
          </a:xfrm>
          <a:prstGeom prst="rect">
            <a:avLst/>
          </a:prstGeom>
          <a:noFill/>
        </p:spPr>
        <p:txBody>
          <a:bodyPr wrap="square">
            <a:spAutoFit/>
          </a:bodyPr>
          <a:lstStyle/>
          <a:p>
            <a:r>
              <a:rPr lang="vi-VN" sz="4000" b="0" i="0" dirty="0">
                <a:solidFill>
                  <a:schemeClr val="bg1"/>
                </a:solidFill>
                <a:effectLst/>
                <a:latin typeface="Arial" panose="020B0604020202020204" pitchFamily="34" charset="0"/>
              </a:rPr>
              <a:t>Trích </a:t>
            </a:r>
            <a:r>
              <a:rPr lang="en-US" sz="4000" b="0" i="0" dirty="0" err="1">
                <a:solidFill>
                  <a:schemeClr val="bg1"/>
                </a:solidFill>
                <a:effectLst/>
                <a:latin typeface="Arial" panose="020B0604020202020204" pitchFamily="34" charset="0"/>
              </a:rPr>
              <a:t>Sách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Sáng</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Thế</a:t>
            </a:r>
            <a:r>
              <a:rPr lang="en-US" sz="4000" b="0" i="0" dirty="0">
                <a:solidFill>
                  <a:schemeClr val="bg1"/>
                </a:solidFill>
                <a:effectLst/>
                <a:latin typeface="Arial" panose="020B0604020202020204" pitchFamily="34" charset="0"/>
              </a:rPr>
              <a:t>.</a:t>
            </a:r>
            <a:endParaRPr lang="en-US" sz="40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98350" y="2896949"/>
            <a:ext cx="4445650" cy="2397498"/>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620799" y="1715547"/>
            <a:ext cx="8063344" cy="144655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400" b="1" i="0" dirty="0" err="1">
                <a:solidFill>
                  <a:schemeClr val="bg1"/>
                </a:solidFill>
                <a:effectLst/>
                <a:latin typeface="Arial" panose="020B0604020202020204" pitchFamily="34" charset="0"/>
              </a:rPr>
              <a:t>Lạy</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này</a:t>
            </a:r>
            <a:r>
              <a:rPr lang="en-US" sz="4400" b="1" i="0" dirty="0">
                <a:solidFill>
                  <a:schemeClr val="bg1"/>
                </a:solidFill>
                <a:effectLst/>
                <a:latin typeface="Arial" panose="020B0604020202020204" pitchFamily="34" charset="0"/>
              </a:rPr>
              <a:t> con </a:t>
            </a:r>
            <a:r>
              <a:rPr lang="en-US" sz="4400" b="1" i="0" dirty="0" err="1">
                <a:solidFill>
                  <a:schemeClr val="bg1"/>
                </a:solidFill>
                <a:effectLst/>
                <a:latin typeface="Arial" panose="020B0604020202020204" pitchFamily="34" charset="0"/>
              </a:rPr>
              <a:t>xin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đến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để</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thực</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thi</a:t>
            </a:r>
            <a:r>
              <a:rPr lang="en-US" sz="4400" b="1" i="0" dirty="0">
                <a:solidFill>
                  <a:schemeClr val="bg1"/>
                </a:solidFill>
                <a:effectLst/>
                <a:latin typeface="Arial" panose="020B0604020202020204" pitchFamily="34" charset="0"/>
              </a:rPr>
              <a:t> ý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356049" y="1069216"/>
            <a:ext cx="8504729" cy="646331"/>
          </a:xfrm>
          <a:prstGeom prst="rect">
            <a:avLst/>
          </a:prstGeom>
          <a:noFill/>
        </p:spPr>
        <p:txBody>
          <a:bodyPr wrap="square">
            <a:spAutoFit/>
          </a:bodyPr>
          <a:lstStyle/>
          <a:p>
            <a:pPr algn="ctr"/>
            <a:r>
              <a:rPr lang="pt-BR" sz="3600" b="0" i="0" dirty="0">
                <a:solidFill>
                  <a:schemeClr val="bg1"/>
                </a:solidFill>
                <a:effectLst/>
                <a:latin typeface="Arial" panose="020B0604020202020204" pitchFamily="34" charset="0"/>
              </a:rPr>
              <a:t>Tv 39,7-8a.8b-9.10.17 (Đ. x. c.8a và 9a)</a:t>
            </a:r>
            <a:endParaRPr lang="en-US" sz="36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1269774" y="63895"/>
            <a:ext cx="6781800" cy="769441"/>
          </a:xfrm>
          <a:prstGeom prst="rect">
            <a:avLst/>
          </a:prstGeom>
          <a:noFill/>
        </p:spPr>
        <p:txBody>
          <a:bodyPr wrap="square" rtlCol="0">
            <a:spAutoFit/>
          </a:bodyPr>
          <a:lstStyle/>
          <a:p>
            <a:pPr algn="ctr"/>
            <a:r>
              <a:rPr lang="en-US" sz="4400" b="1" i="0" dirty="0">
                <a:solidFill>
                  <a:srgbClr val="FFFF00"/>
                </a:solidFill>
                <a:effectLst/>
                <a:latin typeface="Arial" panose="020B0604020202020204" pitchFamily="34" charset="0"/>
              </a:rPr>
              <a:t>Alleluia: </a:t>
            </a:r>
            <a:r>
              <a:rPr lang="en-US" sz="4400" b="0" i="0" dirty="0">
                <a:solidFill>
                  <a:schemeClr val="bg1"/>
                </a:solidFill>
                <a:effectLst/>
                <a:latin typeface="Arial" panose="020B0604020202020204" pitchFamily="34" charset="0"/>
              </a:rPr>
              <a:t>Pl 2,8-9</a:t>
            </a:r>
            <a:endParaRPr lang="en-US" sz="4400" dirty="0">
              <a:solidFill>
                <a:schemeClr val="bg1"/>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293672" y="833336"/>
            <a:ext cx="8734004"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r>
              <a:rPr lang="vi-VN" sz="4400" u="sng" dirty="0">
                <a:solidFill>
                  <a:srgbClr val="FFFF00"/>
                </a:solidFill>
                <a:latin typeface="+mn-lt"/>
                <a:cs typeface="Times New Roman" pitchFamily="18" charset="0"/>
              </a:rPr>
              <a:t>Alleluia-alleluia</a:t>
            </a:r>
            <a:r>
              <a:rPr lang="vi-VN" sz="4400" u="sng" dirty="0">
                <a:solidFill>
                  <a:srgbClr val="FFFF00"/>
                </a:solidFill>
                <a:latin typeface="+mn-lt"/>
                <a:cs typeface="Arial" panose="020B0604020202020204" pitchFamily="34" charset="0"/>
              </a:rPr>
              <a:t>:</a:t>
            </a:r>
            <a:r>
              <a:rPr lang="vi-VN" sz="4400" b="0" i="0" dirty="0">
                <a:solidFill>
                  <a:srgbClr val="333333"/>
                </a:solidFill>
                <a:latin typeface="+mn-lt"/>
              </a:rPr>
              <a:t> </a:t>
            </a:r>
            <a:r>
              <a:rPr lang="vi-VN" sz="4400" i="0" dirty="0">
                <a:solidFill>
                  <a:schemeClr val="bg1"/>
                </a:solidFill>
                <a:effectLst/>
                <a:latin typeface="Arial" panose="020B0604020202020204" pitchFamily="34" charset="0"/>
              </a:rPr>
              <a:t> </a:t>
            </a:r>
            <a:r>
              <a:rPr lang="vi-VN" sz="4400" b="0" i="0" dirty="0">
                <a:solidFill>
                  <a:srgbClr val="333333"/>
                </a:solidFill>
                <a:effectLst/>
                <a:latin typeface="Arial" panose="020B0604020202020204" pitchFamily="34" charset="0"/>
              </a:rPr>
              <a:t> </a:t>
            </a:r>
            <a:r>
              <a:rPr lang="en-US" sz="4400" i="0" dirty="0">
                <a:solidFill>
                  <a:schemeClr val="bg1"/>
                </a:solidFill>
                <a:effectLst/>
                <a:latin typeface="Arial" panose="020B0604020202020204" pitchFamily="34" charset="0"/>
              </a:rPr>
              <a:t>– </a:t>
            </a:r>
            <a:r>
              <a:rPr lang="vi-VN" sz="4000" i="0" dirty="0">
                <a:solidFill>
                  <a:schemeClr val="bg1"/>
                </a:solidFill>
                <a:effectLst/>
                <a:latin typeface="Arial" panose="020B0604020202020204" pitchFamily="34" charset="0"/>
              </a:rPr>
              <a:t>Chúa Kitô vì chúng ta, đã vâng lời cho đến chết, và chết trên thập giá. Vì thế, Thiên Chúa đã tôn vinh Người, và ban cho Người một danh hiệu vượt trên mọi danh hiệu</a:t>
            </a:r>
            <a:r>
              <a:rPr lang="en-US" sz="4000" i="0" dirty="0">
                <a:solidFill>
                  <a:schemeClr val="bg1"/>
                </a:solidFill>
                <a:effectLst/>
                <a:latin typeface="Arial" panose="020B0604020202020204" pitchFamily="34" charset="0"/>
              </a:rPr>
              <a:t> </a:t>
            </a:r>
            <a:r>
              <a:rPr lang="en-US" sz="4400" i="0" dirty="0">
                <a:solidFill>
                  <a:schemeClr val="bg1"/>
                </a:solidFill>
                <a:effectLst/>
                <a:latin typeface="Arial" panose="020B0604020202020204" pitchFamily="34" charset="0"/>
              </a:rPr>
              <a:t>–   </a:t>
            </a:r>
            <a:r>
              <a:rPr lang="vi-VN" sz="4400" u="sng" dirty="0">
                <a:solidFill>
                  <a:srgbClr val="FFFF00"/>
                </a:solidFill>
                <a:latin typeface="+mn-lt"/>
                <a:cs typeface="Arial" panose="020B0604020202020204" pitchFamily="34" charset="0"/>
              </a:rPr>
              <a:t>Alleluia.</a:t>
            </a:r>
          </a:p>
        </p:txBody>
      </p:sp>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E1428D9-E258-42AA-AAA4-77436A1603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7" name="TextBox 6">
            <a:extLst>
              <a:ext uri="{FF2B5EF4-FFF2-40B4-BE49-F238E27FC236}">
                <a16:creationId xmlns:a16="http://schemas.microsoft.com/office/drawing/2014/main" id="{C99B4C21-067B-4438-B49C-6C4CAB3EC048}"/>
              </a:ext>
            </a:extLst>
          </p:cNvPr>
          <p:cNvSpPr txBox="1"/>
          <p:nvPr/>
        </p:nvSpPr>
        <p:spPr>
          <a:xfrm>
            <a:off x="2249989" y="2988248"/>
            <a:ext cx="6894011" cy="584775"/>
          </a:xfrm>
          <a:prstGeom prst="rect">
            <a:avLst/>
          </a:prstGeom>
          <a:noFill/>
        </p:spPr>
        <p:txBody>
          <a:bodyPr wrap="square">
            <a:spAutoFit/>
          </a:bodyPr>
          <a:lstStyle/>
          <a:p>
            <a:pPr algn="ctr"/>
            <a:r>
              <a:rPr lang="en-US" sz="3200" b="1" i="0" dirty="0">
                <a:solidFill>
                  <a:srgbClr val="FFFF00"/>
                </a:solidFill>
                <a:effectLst/>
                <a:latin typeface="Arial" panose="020B0604020202020204" pitchFamily="34" charset="0"/>
              </a:rPr>
              <a:t>Tin </a:t>
            </a:r>
            <a:r>
              <a:rPr lang="en-US" sz="3200" b="1" i="0" dirty="0" err="1">
                <a:solidFill>
                  <a:srgbClr val="FFFF00"/>
                </a:solidFill>
                <a:effectLst/>
                <a:latin typeface="Arial" panose="020B0604020202020204" pitchFamily="34" charset="0"/>
              </a:rPr>
              <a:t>Mừng</a:t>
            </a:r>
            <a:r>
              <a:rPr lang="en-US" sz="3200" b="1" i="0" dirty="0">
                <a:solidFill>
                  <a:srgbClr val="FFFF00"/>
                </a:solidFill>
                <a:effectLst/>
                <a:latin typeface="Arial" panose="020B0604020202020204" pitchFamily="34" charset="0"/>
              </a:rPr>
              <a:t> Mt 26,36-42</a:t>
            </a:r>
            <a:endParaRPr lang="en-US" sz="3200" b="1" dirty="0">
              <a:solidFill>
                <a:srgbClr val="FFFF00"/>
              </a:solidFill>
            </a:endParaRPr>
          </a:p>
        </p:txBody>
      </p:sp>
      <p:pic>
        <p:nvPicPr>
          <p:cNvPr id="8" name="Picture 7">
            <a:extLst>
              <a:ext uri="{FF2B5EF4-FFF2-40B4-BE49-F238E27FC236}">
                <a16:creationId xmlns:a16="http://schemas.microsoft.com/office/drawing/2014/main" id="{C7840327-9830-48F0-9C63-F7194213148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2496" y="149534"/>
            <a:ext cx="1105509" cy="1105509"/>
          </a:xfrm>
          <a:prstGeom prst="rect">
            <a:avLst/>
          </a:prstGeom>
        </p:spPr>
      </p:pic>
    </p:spTree>
    <p:extLst>
      <p:ext uri="{BB962C8B-B14F-4D97-AF65-F5344CB8AC3E}">
        <p14:creationId xmlns:p14="http://schemas.microsoft.com/office/powerpoint/2010/main" val="361986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514599" y="22297"/>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133518" y="588740"/>
            <a:ext cx="8731305" cy="5078313"/>
          </a:xfrm>
          <a:prstGeom prst="rect">
            <a:avLst/>
          </a:prstGeom>
          <a:noFill/>
        </p:spPr>
        <p:txBody>
          <a:bodyPr wrap="square">
            <a:spAutoFit/>
          </a:bodyPr>
          <a:lstStyle/>
          <a:p>
            <a:r>
              <a:rPr lang="vi-VN" sz="4000" b="1" i="0" dirty="0">
                <a:solidFill>
                  <a:schemeClr val="bg1"/>
                </a:solidFill>
                <a:effectLst/>
                <a:latin typeface="Arial" panose="020B0604020202020204" pitchFamily="34" charset="0"/>
              </a:rPr>
              <a:t>Chúa nói: “Đây chính là Mình Thầy,</a:t>
            </a:r>
            <a:br>
              <a:rPr lang="vi-VN" sz="4000" b="1" dirty="0">
                <a:solidFill>
                  <a:schemeClr val="bg1"/>
                </a:solidFill>
              </a:rPr>
            </a:br>
            <a:r>
              <a:rPr lang="vi-VN" sz="4000" b="1" i="0" dirty="0">
                <a:solidFill>
                  <a:schemeClr val="bg1"/>
                </a:solidFill>
                <a:effectLst/>
                <a:latin typeface="Arial" panose="020B0604020202020204" pitchFamily="34" charset="0"/>
              </a:rPr>
              <a:t>hiến tế vì anh em.</a:t>
            </a:r>
            <a:br>
              <a:rPr lang="vi-VN" sz="4000" b="1" dirty="0">
                <a:solidFill>
                  <a:schemeClr val="bg1"/>
                </a:solidFill>
              </a:rPr>
            </a:br>
            <a:r>
              <a:rPr lang="vi-VN" sz="4000" b="1" i="0" dirty="0">
                <a:solidFill>
                  <a:schemeClr val="bg1"/>
                </a:solidFill>
                <a:effectLst/>
                <a:latin typeface="Arial" panose="020B0604020202020204" pitchFamily="34" charset="0"/>
              </a:rPr>
              <a:t>Đây là chén máu Thầy, Máu của giao ước mới.</a:t>
            </a:r>
            <a:br>
              <a:rPr lang="vi-VN" sz="4000" b="1" dirty="0">
                <a:solidFill>
                  <a:schemeClr val="bg1"/>
                </a:solidFill>
              </a:rPr>
            </a:br>
            <a:r>
              <a:rPr lang="vi-VN" sz="4000" b="1" i="0" dirty="0">
                <a:solidFill>
                  <a:schemeClr val="bg1"/>
                </a:solidFill>
                <a:effectLst/>
                <a:latin typeface="Arial" panose="020B0604020202020204" pitchFamily="34" charset="0"/>
              </a:rPr>
              <a:t>Mỗi khi ăn và uống,</a:t>
            </a:r>
            <a:br>
              <a:rPr lang="vi-VN" sz="4000" b="1" dirty="0">
                <a:solidFill>
                  <a:schemeClr val="bg1"/>
                </a:solidFill>
              </a:rPr>
            </a:br>
            <a:r>
              <a:rPr lang="vi-VN" sz="4000" b="1" i="0" dirty="0">
                <a:solidFill>
                  <a:schemeClr val="bg1"/>
                </a:solidFill>
                <a:effectLst/>
                <a:latin typeface="Arial" panose="020B0604020202020204" pitchFamily="34" charset="0"/>
              </a:rPr>
              <a:t>anh em hãy làm việc này, để tưởng nhớ đến Thầy”.</a:t>
            </a:r>
            <a:br>
              <a:rPr lang="vi-VN" sz="4400" dirty="0"/>
            </a:br>
            <a:endParaRPr lang="vi-VN" sz="4400" b="1" i="0" dirty="0">
              <a:solidFill>
                <a:schemeClr val="bg1"/>
              </a:solidFill>
              <a:effectLst/>
            </a:endParaRPr>
          </a:p>
        </p:txBody>
      </p:sp>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lyt darkblue_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915</TotalTime>
  <Words>216</Words>
  <Application>Microsoft Office PowerPoint</Application>
  <PresentationFormat>On-screen Show (16:9)</PresentationFormat>
  <Paragraphs>16</Paragraphs>
  <Slides>10</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Albany</vt:lpstr>
      <vt:lpstr>Arial</vt:lpstr>
      <vt:lpstr>Calibri</vt:lpstr>
      <vt:lpstr>Roboto</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68</cp:revision>
  <dcterms:created xsi:type="dcterms:W3CDTF">2018-11-13T15:52:26Z</dcterms:created>
  <dcterms:modified xsi:type="dcterms:W3CDTF">2026-05-21T09:33:16Z</dcterms:modified>
</cp:coreProperties>
</file>