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5.xml" ContentType="application/vnd.openxmlformats-officedocument.theme+xml"/>
  <Override PartName="/ppt/theme/theme6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716" r:id="rId2"/>
    <p:sldMasterId id="2147483760" r:id="rId3"/>
    <p:sldMasterId id="2147483796" r:id="rId4"/>
    <p:sldMasterId id="2147483856" r:id="rId5"/>
  </p:sldMasterIdLst>
  <p:notesMasterIdLst>
    <p:notesMasterId r:id="rId16"/>
  </p:notesMasterIdLst>
  <p:sldIdLst>
    <p:sldId id="1071" r:id="rId6"/>
    <p:sldId id="316" r:id="rId7"/>
    <p:sldId id="1029" r:id="rId8"/>
    <p:sldId id="1056" r:id="rId9"/>
    <p:sldId id="426" r:id="rId10"/>
    <p:sldId id="1088" r:id="rId11"/>
    <p:sldId id="1046" r:id="rId12"/>
    <p:sldId id="346" r:id="rId13"/>
    <p:sldId id="445" r:id="rId14"/>
    <p:sldId id="1089" r:id="rId15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99"/>
    <a:srgbClr val="0033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7" autoAdjust="0"/>
    <p:restoredTop sz="94693" autoAdjust="0"/>
  </p:normalViewPr>
  <p:slideViewPr>
    <p:cSldViewPr>
      <p:cViewPr varScale="1">
        <p:scale>
          <a:sx n="84" d="100"/>
          <a:sy n="84" d="100"/>
        </p:scale>
        <p:origin x="76" y="324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17155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10" Type="http://schemas.openxmlformats.org/officeDocument/2006/relationships/slide" Target="slides/slide5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EFC896-DBEB-4B2F-A345-24C1E6867C7E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5DAA1B-6C37-4EC5-BBC8-F5F527005C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81614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1556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2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107240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7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D51D5CD-5F53-4A0D-AF6F-7E1CBFB32525}" type="slidenum">
              <a:rPr lang="en-US" smtClean="0">
                <a:solidFill>
                  <a:prstClr val="black"/>
                </a:solidFill>
              </a:rPr>
              <a:pPr/>
              <a:t>8</a:t>
            </a:fld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1249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5DAA1B-6C37-4EC5-BBC8-F5F527005C0A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4605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8486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4636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5788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091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85313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0878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7984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7823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169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7696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1406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22094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82291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7540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57120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2141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52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8904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270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185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1393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27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70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92354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9560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5361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33518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825378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011313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560545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784586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7834322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6450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305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2252989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638194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894498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231314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318227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41"/>
            <a:ext cx="7772400" cy="1102519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755740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707194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9475951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384749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1273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33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33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120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7230754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761127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6930847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477219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756959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89741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895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6615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19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810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19" y="1076328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93209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25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5966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39A25E-7F15-44F1-94F4-2A12B1BB4C41}" type="datetimeFigureOut">
              <a:rPr lang="en-US" smtClean="0"/>
              <a:t>7/11/2025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1B59D-EAE0-479E-86E9-837E634517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2942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818543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  <p:sldLayoutId id="2147483723" r:id="rId7"/>
    <p:sldLayoutId id="2147483724" r:id="rId8"/>
    <p:sldLayoutId id="2147483725" r:id="rId9"/>
    <p:sldLayoutId id="2147483726" r:id="rId10"/>
    <p:sldLayoutId id="2147483727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200E0-A970-4FED-8B50-6DDD2B09C0EA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E8A8C9-28F2-4CE2-96FD-905F8AB6AECA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61706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1" r:id="rId1"/>
    <p:sldLayoutId id="2147483762" r:id="rId2"/>
    <p:sldLayoutId id="2147483763" r:id="rId3"/>
    <p:sldLayoutId id="2147483764" r:id="rId4"/>
    <p:sldLayoutId id="2147483765" r:id="rId5"/>
    <p:sldLayoutId id="2147483766" r:id="rId6"/>
    <p:sldLayoutId id="2147483767" r:id="rId7"/>
    <p:sldLayoutId id="2147483768" r:id="rId8"/>
    <p:sldLayoutId id="2147483769" r:id="rId9"/>
    <p:sldLayoutId id="2147483770" r:id="rId10"/>
    <p:sldLayoutId id="21474837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3055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7" r:id="rId1"/>
    <p:sldLayoutId id="2147483798" r:id="rId2"/>
    <p:sldLayoutId id="2147483799" r:id="rId3"/>
    <p:sldLayoutId id="2147483800" r:id="rId4"/>
    <p:sldLayoutId id="2147483801" r:id="rId5"/>
    <p:sldLayoutId id="2147483802" r:id="rId6"/>
    <p:sldLayoutId id="2147483803" r:id="rId7"/>
    <p:sldLayoutId id="2147483804" r:id="rId8"/>
    <p:sldLayoutId id="2147483805" r:id="rId9"/>
    <p:sldLayoutId id="2147483806" r:id="rId10"/>
    <p:sldLayoutId id="21474838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35000">
              <a:srgbClr val="003300">
                <a:lumMod val="84000"/>
                <a:lumOff val="16000"/>
              </a:srgbClr>
            </a:gs>
            <a:gs pos="8000">
              <a:srgbClr val="9CB86E"/>
            </a:gs>
            <a:gs pos="62000">
              <a:srgbClr val="156B13"/>
            </a:gs>
          </a:gsLst>
          <a:path path="circle">
            <a:fillToRect l="100000" t="100000"/>
          </a:path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C1313-69AC-49C4-9413-EF1B6D3C38B0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7/11/2025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D0B6B7-AC69-4EB7-925B-B7669F95C658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65618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57" r:id="rId1"/>
    <p:sldLayoutId id="2147483858" r:id="rId2"/>
    <p:sldLayoutId id="2147483859" r:id="rId3"/>
    <p:sldLayoutId id="2147483860" r:id="rId4"/>
    <p:sldLayoutId id="2147483861" r:id="rId5"/>
    <p:sldLayoutId id="2147483862" r:id="rId6"/>
    <p:sldLayoutId id="2147483863" r:id="rId7"/>
    <p:sldLayoutId id="2147483864" r:id="rId8"/>
    <p:sldLayoutId id="2147483865" r:id="rId9"/>
    <p:sldLayoutId id="2147483866" r:id="rId10"/>
    <p:sldLayoutId id="214748386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3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3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5.xml"/><Relationship Id="rId4" Type="http://schemas.openxmlformats.org/officeDocument/2006/relationships/image" Target="../media/image3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0BAF8F-8A05-479A-A0B6-71D152BB23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1204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7745E60-EF4B-4D93-AD12-F59ECF4982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D7CE278-D131-4B12-9878-D7D0CA77EA56}"/>
              </a:ext>
            </a:extLst>
          </p:cNvPr>
          <p:cNvSpPr txBox="1"/>
          <p:nvPr/>
        </p:nvSpPr>
        <p:spPr>
          <a:xfrm>
            <a:off x="2286000" y="86203"/>
            <a:ext cx="6740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XVI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00543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0BAF8F-8A05-479A-A0B6-71D152BB23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1204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7745E60-EF4B-4D93-AD12-F59ECF4982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D7CE278-D131-4B12-9878-D7D0CA77EA56}"/>
              </a:ext>
            </a:extLst>
          </p:cNvPr>
          <p:cNvSpPr txBox="1"/>
          <p:nvPr/>
        </p:nvSpPr>
        <p:spPr>
          <a:xfrm>
            <a:off x="2286000" y="86203"/>
            <a:ext cx="67402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SÁU TUẦN XVI THƯỜNG NIÊN C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74720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971550"/>
            <a:ext cx="8610600" cy="3276599"/>
          </a:xfrm>
        </p:spPr>
        <p:txBody>
          <a:bodyPr>
            <a:noAutofit/>
          </a:bodyPr>
          <a:lstStyle/>
          <a:p>
            <a:pPr algn="just"/>
            <a:r>
              <a:rPr lang="vi-VN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Đi dọc bờ biển Galilêa, Chúa Giêsu gặp Giacôbê con ông Giêbêđê, và em người là Gioan đang vá lưới, Người đã kêu gọi hai ông.</a:t>
            </a:r>
            <a:endParaRPr lang="vi-VN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52B86BB9-B6F7-4999-BCC7-DB0AD72AC438}"/>
              </a:ext>
            </a:extLst>
          </p:cNvPr>
          <p:cNvSpPr txBox="1"/>
          <p:nvPr/>
        </p:nvSpPr>
        <p:spPr>
          <a:xfrm>
            <a:off x="2133600" y="140553"/>
            <a:ext cx="457200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vi-VN" sz="4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Ca nhập 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1412671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46878C9-76C9-FA44-2D27-3E14DE32C1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44CF4DF7-EE09-482B-8183-69B101CCE8B0}"/>
              </a:ext>
            </a:extLst>
          </p:cNvPr>
          <p:cNvSpPr txBox="1"/>
          <p:nvPr/>
        </p:nvSpPr>
        <p:spPr>
          <a:xfrm>
            <a:off x="304800" y="133350"/>
            <a:ext cx="845820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 Cr 4, 7-15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2410B25-C385-43E7-958B-03F48D6A641D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3265990"/>
            <a:ext cx="3962400" cy="225626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E615AF0-4117-408C-B7B7-2083B2CCA744}"/>
              </a:ext>
            </a:extLst>
          </p:cNvPr>
          <p:cNvSpPr txBox="1"/>
          <p:nvPr/>
        </p:nvSpPr>
        <p:spPr>
          <a:xfrm>
            <a:off x="152400" y="699396"/>
            <a:ext cx="8915400" cy="200054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“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ta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luôn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mang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trên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thân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xác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mình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sự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chết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Ðức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Giêsu</a:t>
            </a:r>
            <a:r>
              <a:rPr lang="en-US" sz="40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</a:t>
            </a:r>
            <a:br>
              <a:rPr lang="vi-VN" sz="4400" dirty="0"/>
            </a:br>
            <a:endParaRPr lang="vi-VN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C9E6B1C-B8EA-4103-A465-CCD23111C888}"/>
              </a:ext>
            </a:extLst>
          </p:cNvPr>
          <p:cNvSpPr txBox="1"/>
          <p:nvPr/>
        </p:nvSpPr>
        <p:spPr>
          <a:xfrm>
            <a:off x="228600" y="1942551"/>
            <a:ext cx="845820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hai của Thánh Phaolô Tông đồ gửi tín hữu Côrintô.</a:t>
            </a:r>
            <a:endParaRPr lang="en-US" sz="4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2052786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33400" y="1954708"/>
            <a:ext cx="8305800" cy="2438400"/>
          </a:xfrm>
        </p:spPr>
        <p:txBody>
          <a:bodyPr>
            <a:normAutofit/>
          </a:bodyPr>
          <a:lstStyle/>
          <a:p>
            <a:pPr algn="l"/>
            <a:r>
              <a:rPr lang="en-US" sz="49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Ðáp</a:t>
            </a:r>
            <a:r>
              <a:rPr lang="en-US" sz="49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vi-VN" sz="4900" b="0" i="0" dirty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Ai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gieo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lệ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sầu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sẽ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gặt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trong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hân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hoan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endParaRPr lang="en-US" b="1" dirty="0">
              <a:solidFill>
                <a:schemeClr val="bg1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B1B11A-6F83-4AF2-A82F-8A90599E79EB}"/>
              </a:ext>
            </a:extLst>
          </p:cNvPr>
          <p:cNvSpPr txBox="1"/>
          <p:nvPr/>
        </p:nvSpPr>
        <p:spPr>
          <a:xfrm>
            <a:off x="3124200" y="285750"/>
            <a:ext cx="2743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b="1" dirty="0" err="1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Đáp</a:t>
            </a:r>
            <a:r>
              <a:rPr lang="en-US" sz="44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Ca: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F22101A7-7A50-4267-B637-FFC602B63662}"/>
              </a:ext>
            </a:extLst>
          </p:cNvPr>
          <p:cNvSpPr txBox="1"/>
          <p:nvPr/>
        </p:nvSpPr>
        <p:spPr>
          <a:xfrm>
            <a:off x="228600" y="1276350"/>
            <a:ext cx="8686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125, 1-2ab. 2cd-3. 4-5. 6</a:t>
            </a:r>
            <a:endParaRPr lang="en-US" sz="44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7858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171450"/>
            <a:ext cx="8305800" cy="4800600"/>
          </a:xfrm>
        </p:spPr>
        <p:txBody>
          <a:bodyPr>
            <a:noAutofit/>
          </a:bodyPr>
          <a:lstStyle/>
          <a:p>
            <a:pPr algn="just"/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Alleluia, alleluia! 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–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phán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“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Thầy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chọn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ra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khỏi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thế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gian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mang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lại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để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hoa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con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tồn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tại</a:t>
            </a:r>
            <a:r>
              <a:rPr lang="en-US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”. –  </a:t>
            </a:r>
            <a:r>
              <a:rPr lang="en-US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Alleluia.</a:t>
            </a:r>
            <a:endParaRPr lang="en-US" b="1" u="sng" dirty="0">
              <a:solidFill>
                <a:srgbClr val="FFFF00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54289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F52EA4-B009-4116-98E7-6C3B19C7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80BAF8F-8A05-479A-A0B6-71D152BB23B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3400" y="101204"/>
            <a:ext cx="1066800" cy="1066800"/>
          </a:xfrm>
          <a:prstGeom prst="rect">
            <a:avLst/>
          </a:prstGeom>
        </p:spPr>
      </p:pic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87745E60-EF4B-4D93-AD12-F59ECF49829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240" y="-3810"/>
            <a:ext cx="9144000" cy="5143500"/>
          </a:xfr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4D7CE278-D131-4B12-9878-D7D0CA77EA56}"/>
              </a:ext>
            </a:extLst>
          </p:cNvPr>
          <p:cNvSpPr txBox="1"/>
          <p:nvPr/>
        </p:nvSpPr>
        <p:spPr>
          <a:xfrm>
            <a:off x="4876800" y="225029"/>
            <a:ext cx="41148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28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20, 20-28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0086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1951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04800" y="971550"/>
            <a:ext cx="8382000" cy="3619499"/>
          </a:xfrm>
        </p:spPr>
        <p:txBody>
          <a:bodyPr>
            <a:noAutofit/>
          </a:bodyPr>
          <a:lstStyle/>
          <a:p>
            <a:pPr algn="just"/>
            <a:r>
              <a:rPr lang="en-US" sz="4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Các</a:t>
            </a:r>
            <a:r>
              <a:rPr lang="en-US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ông</a:t>
            </a:r>
            <a:r>
              <a:rPr lang="en-US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uống</a:t>
            </a:r>
            <a:r>
              <a:rPr lang="en-US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chén</a:t>
            </a:r>
            <a:r>
              <a:rPr lang="en-US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đau</a:t>
            </a:r>
            <a:r>
              <a:rPr lang="en-US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khổ</a:t>
            </a:r>
            <a:r>
              <a:rPr lang="en-US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của</a:t>
            </a:r>
            <a:r>
              <a:rPr lang="en-US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Kitô</a:t>
            </a:r>
            <a:r>
              <a:rPr lang="en-US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, </a:t>
            </a:r>
            <a:r>
              <a:rPr lang="en-US" sz="4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và</a:t>
            </a:r>
            <a:r>
              <a:rPr lang="en-US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trở</a:t>
            </a:r>
            <a:r>
              <a:rPr lang="en-US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nên</a:t>
            </a:r>
            <a:r>
              <a:rPr lang="en-US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bạn</a:t>
            </a:r>
            <a:r>
              <a:rPr lang="en-US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hữu</a:t>
            </a:r>
            <a:r>
              <a:rPr lang="en-US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8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8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vi-VN" sz="4800" b="1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8C745E0C-A35F-4DDD-A95C-64550B5F1418}"/>
              </a:ext>
            </a:extLst>
          </p:cNvPr>
          <p:cNvSpPr txBox="1"/>
          <p:nvPr/>
        </p:nvSpPr>
        <p:spPr>
          <a:xfrm>
            <a:off x="2514600" y="285750"/>
            <a:ext cx="44958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hiệp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  <p:extLst>
      <p:ext uri="{BB962C8B-B14F-4D97-AF65-F5344CB8AC3E}">
        <p14:creationId xmlns:p14="http://schemas.microsoft.com/office/powerpoint/2010/main" val="38798613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5143500"/>
          </a:xfrm>
        </p:spPr>
        <p:txBody>
          <a:bodyPr>
            <a:noAutofit/>
          </a:bodyPr>
          <a:lstStyle/>
          <a:p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Ca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Kết</a:t>
            </a:r>
            <a:r>
              <a:rPr lang="en-US" sz="8000" b="1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 </a:t>
            </a:r>
            <a:r>
              <a:rPr lang="en-US" sz="8000" b="1" dirty="0" err="1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  <a:t>Lễ</a:t>
            </a:r>
            <a:br>
              <a:rPr lang="en-US" sz="8000" b="0" dirty="0">
                <a:solidFill>
                  <a:srgbClr val="FFFF00"/>
                </a:solidFill>
                <a:effectLst/>
                <a:latin typeface="+mj-lt"/>
                <a:cs typeface="Times New Roman" pitchFamily="18" charset="0"/>
              </a:rPr>
            </a:br>
            <a:endParaRPr lang="vi-VN" sz="5400" b="0" dirty="0">
              <a:solidFill>
                <a:schemeClr val="bg1"/>
              </a:solidFill>
              <a:effectLst/>
              <a:latin typeface="+mj-lt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241549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9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10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ustom 1">
      <a:majorFont>
        <a:latin typeface="UTM American Sans"/>
        <a:ea typeface=""/>
        <a:cs typeface=""/>
      </a:majorFont>
      <a:minorFont>
        <a:latin typeface="UTM American Sans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1329</TotalTime>
  <Words>193</Words>
  <Application>Microsoft Office PowerPoint</Application>
  <PresentationFormat>On-screen Show (16:9)</PresentationFormat>
  <Paragraphs>21</Paragraphs>
  <Slides>10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5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Helvetica Neue</vt:lpstr>
      <vt:lpstr>UTM American Sans</vt:lpstr>
      <vt:lpstr>Office Theme</vt:lpstr>
      <vt:lpstr>5_Office Theme</vt:lpstr>
      <vt:lpstr>6_Office Theme</vt:lpstr>
      <vt:lpstr>9_Office Theme</vt:lpstr>
      <vt:lpstr>10_Office Theme</vt:lpstr>
      <vt:lpstr>PowerPoint Presentation</vt:lpstr>
      <vt:lpstr>Đi dọc bờ biển Galilêa, Chúa Giêsu gặp Giacôbê con ông Giêbêđê, và em người là Gioan đang vá lưới, Người đã kêu gọi hai ông.</vt:lpstr>
      <vt:lpstr>PowerPoint Presentation</vt:lpstr>
      <vt:lpstr>Ðáp:  Ai gieo trong lệ sầu, sẽ gặt trong hân hoan </vt:lpstr>
      <vt:lpstr>Alleluia, alleluia! – Chúa phán: “Thầy đã chọn các con ra khỏi thế gian, để các con đi và mang lại hoa trái, và để hoa trái các con tồn tại”. –  Alleluia.</vt:lpstr>
      <vt:lpstr>PowerPoint Presentation</vt:lpstr>
      <vt:lpstr>PowerPoint Presentation</vt:lpstr>
      <vt:lpstr>Các ông đã uống chén đau khổ của Chúa Kitô, và trở nên bạn hữu Chúa Thiên Chúa.</vt:lpstr>
      <vt:lpstr>Ca Kết Lễ 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Thánh Vịnh 103 Chúa Giêsu Chịu Phép Rửa Năm C Lm Kim Long</dc:title>
  <dc:creator>Hung Nam</dc:creator>
  <cp:lastModifiedBy>PC</cp:lastModifiedBy>
  <cp:revision>161</cp:revision>
  <dcterms:created xsi:type="dcterms:W3CDTF">2021-12-05T01:20:54Z</dcterms:created>
  <dcterms:modified xsi:type="dcterms:W3CDTF">2025-07-10T22:12:50Z</dcterms:modified>
</cp:coreProperties>
</file>