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098" r:id="rId11"/>
    <p:sldId id="1046" r:id="rId12"/>
    <p:sldId id="346" r:id="rId13"/>
    <p:sldId id="445" r:id="rId14"/>
    <p:sldId id="109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93" autoAdjust="0"/>
  </p:normalViewPr>
  <p:slideViewPr>
    <p:cSldViewPr>
      <p:cViewPr>
        <p:scale>
          <a:sx n="78" d="100"/>
          <a:sy n="78" d="100"/>
        </p:scale>
        <p:origin x="236" y="13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8/11/2025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1698136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2323362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8/11/2025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0" name="Picture 9">
            <a:extLst>
              <a:ext uri="{FF2B5EF4-FFF2-40B4-BE49-F238E27FC236}">
                <a16:creationId xmlns:a16="http://schemas.microsoft.com/office/drawing/2014/main" id="{EF0B9981-7313-4CAD-9942-3A06E1A52F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101204"/>
            <a:ext cx="1066800" cy="1066800"/>
          </a:xfrm>
          <a:prstGeom prst="rect">
            <a:avLst/>
          </a:prstGeom>
        </p:spPr>
      </p:pic>
      <p:pic>
        <p:nvPicPr>
          <p:cNvPr id="6" name="Content Placeholder 5">
            <a:extLst>
              <a:ext uri="{FF2B5EF4-FFF2-40B4-BE49-F238E27FC236}">
                <a16:creationId xmlns:a16="http://schemas.microsoft.com/office/drawing/2014/main" id="{8F4C6EF1-677A-4DFB-BF31-C164DAE2794C}"/>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7890" y="0"/>
            <a:ext cx="9147080" cy="5143500"/>
          </a:xfrm>
        </p:spPr>
      </p:pic>
      <p:sp>
        <p:nvSpPr>
          <p:cNvPr id="12" name="TextBox 11">
            <a:extLst>
              <a:ext uri="{FF2B5EF4-FFF2-40B4-BE49-F238E27FC236}">
                <a16:creationId xmlns:a16="http://schemas.microsoft.com/office/drawing/2014/main" id="{BDE77BD1-6C18-45CF-B4E8-9E56DDD77DA6}"/>
              </a:ext>
            </a:extLst>
          </p:cNvPr>
          <p:cNvSpPr txBox="1"/>
          <p:nvPr/>
        </p:nvSpPr>
        <p:spPr>
          <a:xfrm>
            <a:off x="2286000" y="3181350"/>
            <a:ext cx="67056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SÁU</a:t>
            </a:r>
            <a:r>
              <a:rPr lang="en-US" sz="2800" b="1" i="0" dirty="0">
                <a:solidFill>
                  <a:srgbClr val="FFFF00"/>
                </a:solidFill>
                <a:effectLst/>
                <a:latin typeface="Arial" panose="020B0604020202020204" pitchFamily="34" charset="0"/>
              </a:rPr>
              <a:t> TUẦN XXI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0" name="Picture 9">
            <a:extLst>
              <a:ext uri="{FF2B5EF4-FFF2-40B4-BE49-F238E27FC236}">
                <a16:creationId xmlns:a16="http://schemas.microsoft.com/office/drawing/2014/main" id="{EF0B9981-7313-4CAD-9942-3A06E1A52F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101204"/>
            <a:ext cx="1066800" cy="1066800"/>
          </a:xfrm>
          <a:prstGeom prst="rect">
            <a:avLst/>
          </a:prstGeom>
        </p:spPr>
      </p:pic>
      <p:pic>
        <p:nvPicPr>
          <p:cNvPr id="6" name="Content Placeholder 5">
            <a:extLst>
              <a:ext uri="{FF2B5EF4-FFF2-40B4-BE49-F238E27FC236}">
                <a16:creationId xmlns:a16="http://schemas.microsoft.com/office/drawing/2014/main" id="{8F4C6EF1-677A-4DFB-BF31-C164DAE2794C}"/>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7890" y="0"/>
            <a:ext cx="9147080" cy="5143500"/>
          </a:xfrm>
        </p:spPr>
      </p:pic>
      <p:sp>
        <p:nvSpPr>
          <p:cNvPr id="12" name="TextBox 11">
            <a:extLst>
              <a:ext uri="{FF2B5EF4-FFF2-40B4-BE49-F238E27FC236}">
                <a16:creationId xmlns:a16="http://schemas.microsoft.com/office/drawing/2014/main" id="{BDE77BD1-6C18-45CF-B4E8-9E56DDD77DA6}"/>
              </a:ext>
            </a:extLst>
          </p:cNvPr>
          <p:cNvSpPr txBox="1"/>
          <p:nvPr/>
        </p:nvSpPr>
        <p:spPr>
          <a:xfrm>
            <a:off x="2286000" y="3181350"/>
            <a:ext cx="67056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SÁU</a:t>
            </a:r>
            <a:r>
              <a:rPr lang="en-US" sz="2800" b="1" i="0" dirty="0">
                <a:solidFill>
                  <a:srgbClr val="FFFF00"/>
                </a:solidFill>
                <a:effectLst/>
                <a:latin typeface="Arial" panose="020B0604020202020204" pitchFamily="34" charset="0"/>
              </a:rPr>
              <a:t> TUẦN XXI THƯỜNG NIÊN C</a:t>
            </a:r>
            <a:endParaRPr lang="en-US" sz="2800" b="1" dirty="0">
              <a:solidFill>
                <a:srgbClr val="FFFF00"/>
              </a:solidFill>
            </a:endParaRPr>
          </a:p>
        </p:txBody>
      </p:sp>
    </p:spTree>
    <p:extLst>
      <p:ext uri="{BB962C8B-B14F-4D97-AF65-F5344CB8AC3E}">
        <p14:creationId xmlns:p14="http://schemas.microsoft.com/office/powerpoint/2010/main" val="12095935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047750"/>
            <a:ext cx="8801100" cy="3276599"/>
          </a:xfrm>
        </p:spPr>
        <p:txBody>
          <a:bodyPr>
            <a:normAutofit fontScale="90000"/>
          </a:bodyPr>
          <a:lstStyle/>
          <a:p>
            <a:pPr algn="just"/>
            <a:r>
              <a:rPr lang="vi-VN" b="1" i="0" dirty="0">
                <a:solidFill>
                  <a:schemeClr val="bg1"/>
                </a:solidFill>
                <a:effectLst/>
                <a:latin typeface="Arial" panose="020B0604020202020204" pitchFamily="34" charset="0"/>
              </a:rPr>
              <a:t>Lạy Chúa, tôi nói về lời nghiêm huấn của Chúa trước mặt các vua, và tôi sẽ không phải thẹn thùng. Các chỉ thị Chúa làm cho tôi hoan lạc, đó là những điều tôi vẫn yêu mến.</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09800" y="174844"/>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33333"/>
                </a:solidFill>
                <a:effectLst/>
                <a:latin typeface="Arial" panose="020B0604020202020204" pitchFamily="34" charset="0"/>
              </a:rPr>
              <a:t> </a:t>
            </a:r>
            <a:r>
              <a:rPr lang="en-US" sz="4000" b="0" i="0" dirty="0">
                <a:solidFill>
                  <a:schemeClr val="bg1"/>
                </a:solidFill>
                <a:effectLst/>
                <a:latin typeface="Arial" panose="020B0604020202020204" pitchFamily="34" charset="0"/>
              </a:rPr>
              <a:t>Gr 1, 17-19</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599" y="3333750"/>
            <a:ext cx="4024381" cy="2270272"/>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938992"/>
          </a:xfrm>
          <a:prstGeom prst="rect">
            <a:avLst/>
          </a:prstGeom>
          <a:noFill/>
        </p:spPr>
        <p:txBody>
          <a:bodyPr wrap="square">
            <a:spAutoFit/>
          </a:bodyPr>
          <a:lstStyle/>
          <a:p>
            <a:pPr algn="just"/>
            <a:r>
              <a:rPr lang="vi-VN" sz="4000" b="1" i="0" dirty="0">
                <a:solidFill>
                  <a:schemeClr val="bg1"/>
                </a:solidFill>
                <a:effectLst/>
                <a:latin typeface="Arial" panose="020B0604020202020204" pitchFamily="34" charset="0"/>
              </a:rPr>
              <a:t>“</a:t>
            </a:r>
            <a:r>
              <a:rPr lang="vi-VN" sz="4000" b="1" i="1" dirty="0">
                <a:solidFill>
                  <a:schemeClr val="bg1"/>
                </a:solidFill>
                <a:effectLst/>
                <a:latin typeface="Arial" panose="020B0604020202020204" pitchFamily="34" charset="0"/>
              </a:rPr>
              <a:t>Ngươi hãy nói cho họ biết tất cả những điều Ta truyền dạy cho ngươi: Ðừng run sợ trước mặt họ”.</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36766" y="2571750"/>
            <a:ext cx="8686800"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Giêrêmia</a:t>
            </a:r>
            <a:r>
              <a:rPr lang="en-US" sz="4000" b="0" i="0" dirty="0">
                <a:solidFill>
                  <a:schemeClr val="bg1"/>
                </a:solidFill>
                <a:effectLst/>
                <a:latin typeface="Arial" panose="020B0604020202020204" pitchFamily="34" charset="0"/>
              </a:rPr>
              <a:t>.</a:t>
            </a:r>
            <a:r>
              <a:rPr lang="vi-VN" sz="4000" b="0" i="0" dirty="0">
                <a:solidFill>
                  <a:schemeClr val="bg1"/>
                </a:solidFill>
                <a:effectLst/>
                <a:latin typeface="Arial" panose="020B0604020202020204" pitchFamily="34" charset="0"/>
              </a:rPr>
              <a:t>.</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657350"/>
            <a:ext cx="88392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Miệng</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sẽ</a:t>
            </a:r>
            <a:r>
              <a:rPr lang="en-US" b="1" i="0" dirty="0">
                <a:solidFill>
                  <a:schemeClr val="bg1"/>
                </a:solidFill>
                <a:effectLst/>
                <a:latin typeface="Arial" panose="020B0604020202020204" pitchFamily="34" charset="0"/>
              </a:rPr>
              <a:t> loan </a:t>
            </a:r>
            <a:r>
              <a:rPr lang="en-US" b="1" i="0" dirty="0" err="1">
                <a:solidFill>
                  <a:schemeClr val="bg1"/>
                </a:solidFill>
                <a:effectLst/>
                <a:latin typeface="Arial" panose="020B0604020202020204" pitchFamily="34" charset="0"/>
              </a:rPr>
              <a:t>truyền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sự</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công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minh</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990600" y="1123950"/>
            <a:ext cx="7353300" cy="646331"/>
          </a:xfrm>
          <a:prstGeom prst="rect">
            <a:avLst/>
          </a:prstGeom>
          <a:noFill/>
        </p:spPr>
        <p:txBody>
          <a:bodyPr wrap="square" rtlCol="0">
            <a:spAutoFit/>
          </a:bodyPr>
          <a:lstStyle/>
          <a:p>
            <a:r>
              <a:rPr lang="de-DE" sz="3600" b="0" i="0" dirty="0">
                <a:solidFill>
                  <a:schemeClr val="bg1"/>
                </a:solidFill>
                <a:effectLst/>
                <a:latin typeface="Arial" panose="020B0604020202020204" pitchFamily="34" charset="0"/>
              </a:rPr>
              <a:t>Tv 70, 1-2. 3-4a. 5-6ab. 15ab và 17</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vi-VN"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Phúc cho những ai bị bách hại vì lẽ công chính, vì nước trời là của họ.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0" name="Picture 9">
            <a:extLst>
              <a:ext uri="{FF2B5EF4-FFF2-40B4-BE49-F238E27FC236}">
                <a16:creationId xmlns:a16="http://schemas.microsoft.com/office/drawing/2014/main" id="{EF0B9981-7313-4CAD-9942-3A06E1A52F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101204"/>
            <a:ext cx="1066800" cy="1066800"/>
          </a:xfrm>
          <a:prstGeom prst="rect">
            <a:avLst/>
          </a:prstGeom>
        </p:spPr>
      </p:pic>
      <p:pic>
        <p:nvPicPr>
          <p:cNvPr id="6" name="Content Placeholder 5">
            <a:extLst>
              <a:ext uri="{FF2B5EF4-FFF2-40B4-BE49-F238E27FC236}">
                <a16:creationId xmlns:a16="http://schemas.microsoft.com/office/drawing/2014/main" id="{8F4C6EF1-677A-4DFB-BF31-C164DAE2794C}"/>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7890" y="0"/>
            <a:ext cx="9147080" cy="5143500"/>
          </a:xfrm>
        </p:spPr>
      </p:pic>
      <p:sp>
        <p:nvSpPr>
          <p:cNvPr id="12" name="TextBox 11">
            <a:extLst>
              <a:ext uri="{FF2B5EF4-FFF2-40B4-BE49-F238E27FC236}">
                <a16:creationId xmlns:a16="http://schemas.microsoft.com/office/drawing/2014/main" id="{BDE77BD1-6C18-45CF-B4E8-9E56DDD77DA6}"/>
              </a:ext>
            </a:extLst>
          </p:cNvPr>
          <p:cNvSpPr txBox="1"/>
          <p:nvPr/>
        </p:nvSpPr>
        <p:spPr>
          <a:xfrm>
            <a:off x="3429000" y="3181350"/>
            <a:ext cx="4648200"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Mc 6, 17-29</a:t>
            </a:r>
            <a:endParaRPr lang="en-US" sz="2800" b="1" dirty="0">
              <a:solidFill>
                <a:srgbClr val="FFFF00"/>
              </a:solidFill>
            </a:endParaRPr>
          </a:p>
        </p:txBody>
      </p:sp>
    </p:spTree>
    <p:extLst>
      <p:ext uri="{BB962C8B-B14F-4D97-AF65-F5344CB8AC3E}">
        <p14:creationId xmlns:p14="http://schemas.microsoft.com/office/powerpoint/2010/main" val="28965023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a:bodyPr>
          <a:lstStyle/>
          <a:p>
            <a:pPr algn="just"/>
            <a:r>
              <a:rPr lang="vi-VN" b="1" i="0" dirty="0">
                <a:solidFill>
                  <a:schemeClr val="bg1"/>
                </a:solidFill>
                <a:effectLst/>
                <a:latin typeface="Arial" panose="020B0604020202020204" pitchFamily="34" charset="0"/>
              </a:rPr>
              <a:t>Gioan trả lời rằng: Người phải lớn lên, còn tôi phải nhỏ lại.</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590800" y="821073"/>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1406</TotalTime>
  <Words>188</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tôi nói về lời nghiêm huấn của Chúa trước mặt các vua, và tôi sẽ không phải thẹn thùng. Các chỉ thị Chúa làm cho tôi hoan lạc, đó là những điều tôi vẫn yêu mến.</vt:lpstr>
      <vt:lpstr>PowerPoint Presentation</vt:lpstr>
      <vt:lpstr>Ðáp:   Miệng con sẽ loan truyền sự Chúa công minh</vt:lpstr>
      <vt:lpstr>Alleluia, alleluia!  – Phúc cho những ai bị bách hại vì lẽ công chính, vì nước trời là của họ. –  Alleluia.</vt:lpstr>
      <vt:lpstr>PowerPoint Presentation</vt:lpstr>
      <vt:lpstr>PowerPoint Presentation</vt:lpstr>
      <vt:lpstr>Gioan trả lời rằng: Người phải lớn lên, còn tôi phải nhỏ lại.</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170</cp:revision>
  <dcterms:created xsi:type="dcterms:W3CDTF">2021-12-05T01:20:54Z</dcterms:created>
  <dcterms:modified xsi:type="dcterms:W3CDTF">2025-08-11T11:27:05Z</dcterms:modified>
</cp:coreProperties>
</file>