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04" r:id="rId2"/>
    <p:sldMasterId id="2147483828" r:id="rId3"/>
  </p:sldMasterIdLst>
  <p:notesMasterIdLst>
    <p:notesMasterId r:id="rId15"/>
  </p:notesMasterIdLst>
  <p:sldIdLst>
    <p:sldId id="256" r:id="rId4"/>
    <p:sldId id="358" r:id="rId5"/>
    <p:sldId id="387" r:id="rId6"/>
    <p:sldId id="370" r:id="rId7"/>
    <p:sldId id="463" r:id="rId8"/>
    <p:sldId id="483" r:id="rId9"/>
    <p:sldId id="461" r:id="rId10"/>
    <p:sldId id="414" r:id="rId11"/>
    <p:sldId id="422" r:id="rId12"/>
    <p:sldId id="433" r:id="rId13"/>
    <p:sldId id="484"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1DE4D-090A-48C9-99B7-0BB1FB5F858F}" type="datetimeFigureOut">
              <a:rPr lang="en-US" smtClean="0"/>
              <a:t>5/22/2025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F04401-F08B-4ACC-99CD-2533AB8AC232}" type="slidenum">
              <a:rPr lang="en-US" smtClean="0"/>
              <a:t>‹#›</a:t>
            </a:fld>
            <a:endParaRPr lang="en-US"/>
          </a:p>
        </p:txBody>
      </p:sp>
    </p:spTree>
    <p:extLst>
      <p:ext uri="{BB962C8B-B14F-4D97-AF65-F5344CB8AC3E}">
        <p14:creationId xmlns:p14="http://schemas.microsoft.com/office/powerpoint/2010/main" val="382935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F04401-F08B-4ACC-99CD-2533AB8AC232}" type="slidenum">
              <a:rPr lang="en-US" smtClean="0"/>
              <a:t>4</a:t>
            </a:fld>
            <a:endParaRPr lang="en-US"/>
          </a:p>
        </p:txBody>
      </p:sp>
    </p:spTree>
    <p:extLst>
      <p:ext uri="{BB962C8B-B14F-4D97-AF65-F5344CB8AC3E}">
        <p14:creationId xmlns:p14="http://schemas.microsoft.com/office/powerpoint/2010/main" val="4170410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11989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13366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865417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967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097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830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1958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431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0304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784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624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056895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5212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7260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4460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60582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0919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0580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34183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6691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5649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172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FBA4A0-73B6-49E7-A441-BC8F089A94F0}" type="datetimeFigureOut">
              <a:rPr lang="en-US" smtClean="0"/>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8303074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96902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1189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6666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9397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7705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FBA4A0-73B6-49E7-A441-BC8F089A94F0}" type="datetimeFigureOut">
              <a:rPr lang="en-US" smtClean="0"/>
              <a:t>5/22/2025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339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FBA4A0-73B6-49E7-A441-BC8F089A94F0}" type="datetimeFigureOut">
              <a:rPr lang="en-US" smtClean="0"/>
              <a:t>5/22/2025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8104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FBA4A0-73B6-49E7-A441-BC8F089A94F0}" type="datetimeFigureOut">
              <a:rPr lang="en-US" smtClean="0"/>
              <a:t>5/22/2025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251458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FBA4A0-73B6-49E7-A441-BC8F089A94F0}" type="datetimeFigureOut">
              <a:rPr lang="en-US" smtClean="0"/>
              <a:t>5/22/2025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538186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2828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898522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0FBA4A0-73B6-49E7-A441-BC8F089A94F0}" type="datetimeFigureOut">
              <a:rPr lang="en-US" smtClean="0"/>
              <a:t>5/22/2025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D5DA27C-BF99-49E1-A446-41D24B00F5B5}" type="slidenum">
              <a:rPr lang="en-US" smtClean="0"/>
              <a:t>‹#›</a:t>
            </a:fld>
            <a:endParaRPr lang="en-US"/>
          </a:p>
        </p:txBody>
      </p:sp>
    </p:spTree>
    <p:extLst>
      <p:ext uri="{BB962C8B-B14F-4D97-AF65-F5344CB8AC3E}">
        <p14:creationId xmlns:p14="http://schemas.microsoft.com/office/powerpoint/2010/main" val="518820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87707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6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5/22/2025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66504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3" name="Picture 2" descr="t6 t6 PS">
            <a:extLst>
              <a:ext uri="{FF2B5EF4-FFF2-40B4-BE49-F238E27FC236}">
                <a16:creationId xmlns:a16="http://schemas.microsoft.com/office/drawing/2014/main" id="{51E9FECC-A422-4E4C-84B6-45C755DF93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C258F1B-2F62-456B-BEFB-76F8CDCF3A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438150"/>
            <a:ext cx="990600" cy="990600"/>
          </a:xfrm>
          <a:prstGeom prst="rect">
            <a:avLst/>
          </a:prstGeom>
        </p:spPr>
      </p:pic>
      <p:sp>
        <p:nvSpPr>
          <p:cNvPr id="10" name="TextBox 9">
            <a:extLst>
              <a:ext uri="{FF2B5EF4-FFF2-40B4-BE49-F238E27FC236}">
                <a16:creationId xmlns:a16="http://schemas.microsoft.com/office/drawing/2014/main" id="{AD67D76E-D68B-4373-B34A-0738D62BAAC9}"/>
              </a:ext>
            </a:extLst>
          </p:cNvPr>
          <p:cNvSpPr txBox="1"/>
          <p:nvPr/>
        </p:nvSpPr>
        <p:spPr>
          <a:xfrm>
            <a:off x="3544901" y="2952750"/>
            <a:ext cx="5562600" cy="523220"/>
          </a:xfrm>
          <a:prstGeom prst="rect">
            <a:avLst/>
          </a:prstGeom>
          <a:noFill/>
        </p:spPr>
        <p:txBody>
          <a:bodyPr wrap="square">
            <a:spAutoFit/>
          </a:bodyPr>
          <a:lstStyle/>
          <a:p>
            <a:pPr algn="l"/>
            <a:r>
              <a:rPr lang="en-US" sz="2800" b="1" i="0" cap="all" dirty="0">
                <a:solidFill>
                  <a:srgbClr val="FF0000"/>
                </a:solidFill>
                <a:effectLst/>
                <a:latin typeface="Arial" panose="020B0604020202020204" pitchFamily="34" charset="0"/>
              </a:rPr>
              <a:t>THỨ SÁU TUẦN VI PHỤC SINH</a:t>
            </a:r>
            <a:endParaRPr lang="en-US" sz="2800" b="1" i="0" dirty="0">
              <a:solidFill>
                <a:srgbClr val="FF0000"/>
              </a:solidFill>
              <a:effectLst/>
              <a:latin typeface="Helvetica Neue"/>
            </a:endParaRPr>
          </a:p>
        </p:txBody>
      </p:sp>
    </p:spTree>
    <p:extLst>
      <p:ext uri="{BB962C8B-B14F-4D97-AF65-F5344CB8AC3E}">
        <p14:creationId xmlns:p14="http://schemas.microsoft.com/office/powerpoint/2010/main" val="503398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r>
              <a:rPr lang="en-US" sz="6000" b="1" dirty="0">
                <a:solidFill>
                  <a:srgbClr val="C00000"/>
                </a:solidFill>
                <a:latin typeface="Arial" panose="020B0604020202020204" pitchFamily="34" charset="0"/>
                <a:cs typeface="Arial" panose="020B0604020202020204" pitchFamily="34" charset="0"/>
              </a:rPr>
              <a:t>Ca </a:t>
            </a:r>
            <a:r>
              <a:rPr lang="en-US" sz="6000" b="1" dirty="0" err="1">
                <a:solidFill>
                  <a:srgbClr val="C00000"/>
                </a:solidFill>
                <a:latin typeface="Arial" panose="020B0604020202020204" pitchFamily="34" charset="0"/>
                <a:cs typeface="Arial" panose="020B0604020202020204" pitchFamily="34" charset="0"/>
              </a:rPr>
              <a:t>Kết</a:t>
            </a:r>
            <a:r>
              <a:rPr lang="en-US" sz="6000" b="1" dirty="0">
                <a:solidFill>
                  <a:srgbClr val="C00000"/>
                </a:solidFill>
                <a:latin typeface="Arial" panose="020B0604020202020204" pitchFamily="34" charset="0"/>
                <a:cs typeface="Arial" panose="020B0604020202020204" pitchFamily="34" charset="0"/>
              </a:rPr>
              <a:t> </a:t>
            </a:r>
            <a:r>
              <a:rPr lang="en-US" sz="6000" b="1" dirty="0" err="1">
                <a:solidFill>
                  <a:srgbClr val="C00000"/>
                </a:solidFill>
                <a:latin typeface="Arial" panose="020B0604020202020204" pitchFamily="34" charset="0"/>
                <a:cs typeface="Arial" panose="020B0604020202020204" pitchFamily="34" charset="0"/>
              </a:rPr>
              <a:t>Lễ</a:t>
            </a:r>
            <a:br>
              <a:rPr lang="en-US" dirty="0">
                <a:solidFill>
                  <a:srgbClr val="C00000"/>
                </a:solidFill>
              </a:rPr>
            </a:br>
            <a:endParaRPr lang="en-US" i="1" dirty="0">
              <a:solidFill>
                <a:srgbClr val="002060"/>
              </a:solidFill>
            </a:endParaRPr>
          </a:p>
        </p:txBody>
      </p:sp>
    </p:spTree>
    <p:extLst>
      <p:ext uri="{BB962C8B-B14F-4D97-AF65-F5344CB8AC3E}">
        <p14:creationId xmlns:p14="http://schemas.microsoft.com/office/powerpoint/2010/main" val="469138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3" name="Picture 2" descr="t6 t6 PS">
            <a:extLst>
              <a:ext uri="{FF2B5EF4-FFF2-40B4-BE49-F238E27FC236}">
                <a16:creationId xmlns:a16="http://schemas.microsoft.com/office/drawing/2014/main" id="{51E9FECC-A422-4E4C-84B6-45C755DF93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C258F1B-2F62-456B-BEFB-76F8CDCF3A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438150"/>
            <a:ext cx="990600" cy="990600"/>
          </a:xfrm>
          <a:prstGeom prst="rect">
            <a:avLst/>
          </a:prstGeom>
        </p:spPr>
      </p:pic>
      <p:sp>
        <p:nvSpPr>
          <p:cNvPr id="10" name="TextBox 9">
            <a:extLst>
              <a:ext uri="{FF2B5EF4-FFF2-40B4-BE49-F238E27FC236}">
                <a16:creationId xmlns:a16="http://schemas.microsoft.com/office/drawing/2014/main" id="{AD67D76E-D68B-4373-B34A-0738D62BAAC9}"/>
              </a:ext>
            </a:extLst>
          </p:cNvPr>
          <p:cNvSpPr txBox="1"/>
          <p:nvPr/>
        </p:nvSpPr>
        <p:spPr>
          <a:xfrm>
            <a:off x="3544901" y="2952750"/>
            <a:ext cx="5562600" cy="523220"/>
          </a:xfrm>
          <a:prstGeom prst="rect">
            <a:avLst/>
          </a:prstGeom>
          <a:noFill/>
        </p:spPr>
        <p:txBody>
          <a:bodyPr wrap="square">
            <a:spAutoFit/>
          </a:bodyPr>
          <a:lstStyle/>
          <a:p>
            <a:pPr algn="l"/>
            <a:r>
              <a:rPr lang="en-US" sz="2800" b="1" i="0" cap="all" dirty="0">
                <a:solidFill>
                  <a:srgbClr val="FF0000"/>
                </a:solidFill>
                <a:effectLst/>
                <a:latin typeface="Arial" panose="020B0604020202020204" pitchFamily="34" charset="0"/>
              </a:rPr>
              <a:t>THỨ SÁU TUẦN VI PHỤC SINH</a:t>
            </a:r>
            <a:endParaRPr lang="en-US" sz="2800" b="1" i="0" dirty="0">
              <a:solidFill>
                <a:srgbClr val="FF0000"/>
              </a:solidFill>
              <a:effectLst/>
              <a:latin typeface="Helvetica Neue"/>
            </a:endParaRPr>
          </a:p>
        </p:txBody>
      </p:sp>
    </p:spTree>
    <p:extLst>
      <p:ext uri="{BB962C8B-B14F-4D97-AF65-F5344CB8AC3E}">
        <p14:creationId xmlns:p14="http://schemas.microsoft.com/office/powerpoint/2010/main" val="131816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5774"/>
            <a:ext cx="9144000" cy="760559"/>
          </a:xfrm>
        </p:spPr>
        <p:txBody>
          <a:bodyPr>
            <a:normAutofit fontScale="90000"/>
          </a:bodyPr>
          <a:lstStyle/>
          <a:p>
            <a:r>
              <a:rPr lang="en-US" sz="6600" b="1" dirty="0">
                <a:solidFill>
                  <a:srgbClr val="C00000"/>
                </a:solidFill>
              </a:rPr>
              <a:t>Ca </a:t>
            </a:r>
            <a:r>
              <a:rPr lang="en-US" sz="6600" b="1" dirty="0" err="1">
                <a:solidFill>
                  <a:srgbClr val="C00000"/>
                </a:solidFill>
              </a:rPr>
              <a:t>Nhập</a:t>
            </a:r>
            <a:r>
              <a:rPr lang="en-US" sz="6600" b="1" dirty="0">
                <a:solidFill>
                  <a:srgbClr val="C00000"/>
                </a:solidFill>
              </a:rPr>
              <a:t> </a:t>
            </a:r>
            <a:r>
              <a:rPr lang="en-US" sz="66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EF971FBE-6D28-4023-82EF-9752E196DAC8}"/>
              </a:ext>
            </a:extLst>
          </p:cNvPr>
          <p:cNvSpPr txBox="1"/>
          <p:nvPr/>
        </p:nvSpPr>
        <p:spPr>
          <a:xfrm>
            <a:off x="533400" y="742295"/>
            <a:ext cx="8267700" cy="4401205"/>
          </a:xfrm>
          <a:prstGeom prst="rect">
            <a:avLst/>
          </a:prstGeom>
          <a:noFill/>
        </p:spPr>
        <p:txBody>
          <a:bodyPr wrap="square" rtlCol="0">
            <a:spAutoFit/>
          </a:bodyPr>
          <a:lstStyle/>
          <a:p>
            <a:r>
              <a:rPr lang="vi-VN" sz="4000" b="1" i="0" dirty="0">
                <a:solidFill>
                  <a:srgbClr val="C00000"/>
                </a:solidFill>
                <a:effectLst/>
                <a:latin typeface="Arial" panose="020B0604020202020204" pitchFamily="34" charset="0"/>
              </a:rPr>
              <a:t>Lạy Chúa, Chúa đã lấy máu Chúa mà cứu chuộc chúng con thuộc mọi chi tộc, mọi ngôn ngữ, mọi dân và mọi nước, Chúa đã làm cho chúng tôi trở thành vương quốc và tư tế cho Thiên Chúa – Alleluia.</a:t>
            </a:r>
            <a:endParaRPr lang="en-US" sz="4000" b="1" dirty="0">
              <a:solidFill>
                <a:srgbClr val="C00000"/>
              </a:solidFill>
            </a:endParaRPr>
          </a:p>
        </p:txBody>
      </p:sp>
    </p:spTree>
    <p:extLst>
      <p:ext uri="{BB962C8B-B14F-4D97-AF65-F5344CB8AC3E}">
        <p14:creationId xmlns:p14="http://schemas.microsoft.com/office/powerpoint/2010/main" val="2995095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09550"/>
            <a:ext cx="9067800" cy="2571750"/>
          </a:xfrm>
        </p:spPr>
        <p:txBody>
          <a:bodyPr>
            <a:normAutofit fontScale="90000"/>
          </a:bodyPr>
          <a:lstStyle/>
          <a:p>
            <a:pPr algn="l"/>
            <a:r>
              <a:rPr lang="en-US" sz="3600" dirty="0" err="1">
                <a:solidFill>
                  <a:srgbClr val="C00000"/>
                </a:solidFill>
              </a:rPr>
              <a:t>Bài</a:t>
            </a:r>
            <a:r>
              <a:rPr lang="en-US" sz="3600" dirty="0">
                <a:solidFill>
                  <a:srgbClr val="C00000"/>
                </a:solidFill>
              </a:rPr>
              <a:t> </a:t>
            </a:r>
            <a:r>
              <a:rPr lang="en-US" sz="3600" dirty="0" err="1">
                <a:solidFill>
                  <a:srgbClr val="C00000"/>
                </a:solidFill>
              </a:rPr>
              <a:t>đọc</a:t>
            </a:r>
            <a:r>
              <a:rPr lang="en-US" sz="3600" dirty="0">
                <a:solidFill>
                  <a:srgbClr val="C00000"/>
                </a:solidFill>
              </a:rPr>
              <a:t> 1</a:t>
            </a:r>
            <a:r>
              <a:rPr lang="en-US" sz="3600" dirty="0">
                <a:solidFill>
                  <a:srgbClr val="0070C0"/>
                </a:solidFill>
                <a:latin typeface="Arial" panose="020B0604020202020204" pitchFamily="34" charset="0"/>
                <a:cs typeface="Arial" panose="020B0604020202020204" pitchFamily="34" charset="0"/>
              </a:rPr>
              <a:t>. </a:t>
            </a:r>
            <a:r>
              <a:rPr lang="en-US" sz="4000" b="0" i="0" dirty="0" err="1">
                <a:solidFill>
                  <a:srgbClr val="0070C0"/>
                </a:solidFill>
                <a:effectLst/>
                <a:latin typeface="Arial" panose="020B0604020202020204" pitchFamily="34" charset="0"/>
              </a:rPr>
              <a:t>Cv</a:t>
            </a:r>
            <a:r>
              <a:rPr lang="en-US" sz="4000" b="0" i="0" dirty="0">
                <a:solidFill>
                  <a:srgbClr val="0070C0"/>
                </a:solidFill>
                <a:effectLst/>
                <a:latin typeface="Arial" panose="020B0604020202020204" pitchFamily="34" charset="0"/>
              </a:rPr>
              <a:t> 18, 9-18</a:t>
            </a:r>
            <a:br>
              <a:rPr lang="en-US" sz="4000" dirty="0">
                <a:solidFill>
                  <a:srgbClr val="0070C0"/>
                </a:solidFill>
                <a:latin typeface="Arial" panose="020B0604020202020204" pitchFamily="34" charset="0"/>
                <a:cs typeface="Arial" panose="020B0604020202020204" pitchFamily="34" charset="0"/>
              </a:rPr>
            </a:br>
            <a:r>
              <a:rPr lang="en-US" b="1" i="0" dirty="0">
                <a:solidFill>
                  <a:srgbClr val="C00000"/>
                </a:solidFill>
                <a:effectLst/>
                <a:latin typeface="Arial" panose="020B0604020202020204" pitchFamily="34" charset="0"/>
              </a:rPr>
              <a:t>“</a:t>
            </a:r>
            <a:r>
              <a:rPr lang="en-US" b="1" i="1" dirty="0" err="1">
                <a:solidFill>
                  <a:srgbClr val="C00000"/>
                </a:solidFill>
                <a:effectLst/>
                <a:latin typeface="Arial" panose="020B0604020202020204" pitchFamily="34" charset="0"/>
              </a:rPr>
              <a:t>Trong</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thành</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này</a:t>
            </a:r>
            <a:r>
              <a:rPr lang="en-US" b="1" i="1" dirty="0">
                <a:solidFill>
                  <a:srgbClr val="C00000"/>
                </a:solidFill>
                <a:effectLst/>
                <a:latin typeface="Arial" panose="020B0604020202020204" pitchFamily="34" charset="0"/>
              </a:rPr>
              <a:t>, Ta </a:t>
            </a:r>
            <a:r>
              <a:rPr lang="en-US" b="1" i="1" dirty="0" err="1">
                <a:solidFill>
                  <a:srgbClr val="C00000"/>
                </a:solidFill>
                <a:effectLst/>
                <a:latin typeface="Arial" panose="020B0604020202020204" pitchFamily="34" charset="0"/>
              </a:rPr>
              <a:t>có</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một</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dân</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đông</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đảo</a:t>
            </a:r>
            <a:r>
              <a:rPr lang="en-US" b="1" i="0" dirty="0">
                <a:solidFill>
                  <a:srgbClr val="C00000"/>
                </a:solidFill>
                <a:effectLst/>
                <a:latin typeface="Arial" panose="020B0604020202020204" pitchFamily="34" charset="0"/>
              </a:rPr>
              <a:t>“.</a:t>
            </a:r>
            <a:br>
              <a:rPr lang="en-US" b="0" i="0" dirty="0">
                <a:solidFill>
                  <a:srgbClr val="333333"/>
                </a:solidFill>
                <a:effectLst/>
                <a:latin typeface="Arial" panose="020B0604020202020204" pitchFamily="34" charset="0"/>
              </a:rPr>
            </a:br>
            <a:r>
              <a:rPr lang="vi-VN" sz="4000" dirty="0">
                <a:solidFill>
                  <a:srgbClr val="C00000"/>
                </a:solidFill>
              </a:rPr>
              <a:t>Bài trích sách Công vụ Tông Đồ.</a:t>
            </a:r>
            <a:endParaRPr lang="en-US" sz="4000" dirty="0">
              <a:solidFill>
                <a:srgbClr val="C000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647950"/>
            <a:ext cx="4724400" cy="2496350"/>
          </a:xfrm>
          <a:prstGeom prst="rect">
            <a:avLst/>
          </a:prstGeom>
        </p:spPr>
      </p:pic>
    </p:spTree>
    <p:extLst>
      <p:ext uri="{BB962C8B-B14F-4D97-AF65-F5344CB8AC3E}">
        <p14:creationId xmlns:p14="http://schemas.microsoft.com/office/powerpoint/2010/main" val="3148720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3352800" y="438150"/>
            <a:ext cx="2667000" cy="830997"/>
          </a:xfrm>
          <a:prstGeom prst="rect">
            <a:avLst/>
          </a:prstGeom>
          <a:noFill/>
        </p:spPr>
        <p:txBody>
          <a:bodyPr wrap="square">
            <a:spAutoFit/>
          </a:bodyPr>
          <a:lstStyle/>
          <a:p>
            <a:r>
              <a:rPr lang="en-US" sz="4800" b="1" dirty="0" err="1">
                <a:solidFill>
                  <a:srgbClr val="C00000"/>
                </a:solidFill>
                <a:latin typeface="Arial" panose="020B0604020202020204" pitchFamily="34" charset="0"/>
              </a:rPr>
              <a:t>Đáp</a:t>
            </a:r>
            <a:r>
              <a:rPr lang="en-US" sz="4800" b="1" dirty="0">
                <a:solidFill>
                  <a:srgbClr val="C00000"/>
                </a:solidFill>
                <a:latin typeface="Arial" panose="020B0604020202020204" pitchFamily="34" charset="0"/>
              </a:rPr>
              <a:t> ca:</a:t>
            </a:r>
            <a:endParaRPr lang="en-US" sz="4800" b="1" dirty="0">
              <a:solidFill>
                <a:srgbClr val="C00000"/>
              </a:solidFill>
            </a:endParaRPr>
          </a:p>
        </p:txBody>
      </p:sp>
      <p:sp>
        <p:nvSpPr>
          <p:cNvPr id="6" name="TextBox 5">
            <a:extLst>
              <a:ext uri="{FF2B5EF4-FFF2-40B4-BE49-F238E27FC236}">
                <a16:creationId xmlns:a16="http://schemas.microsoft.com/office/drawing/2014/main" id="{C8F3F226-75E0-46B7-AC2C-BFC9C8919B3F}"/>
              </a:ext>
            </a:extLst>
          </p:cNvPr>
          <p:cNvSpPr txBox="1"/>
          <p:nvPr/>
        </p:nvSpPr>
        <p:spPr>
          <a:xfrm>
            <a:off x="2362200" y="1416308"/>
            <a:ext cx="4876800" cy="646331"/>
          </a:xfrm>
          <a:prstGeom prst="rect">
            <a:avLst/>
          </a:prstGeom>
          <a:noFill/>
        </p:spPr>
        <p:txBody>
          <a:bodyPr wrap="square">
            <a:spAutoFit/>
          </a:bodyPr>
          <a:lstStyle/>
          <a:p>
            <a:r>
              <a:rPr lang="en-US" sz="3600" b="0" i="0" dirty="0">
                <a:solidFill>
                  <a:srgbClr val="0070C0"/>
                </a:solidFill>
                <a:effectLst/>
                <a:latin typeface="Arial" panose="020B0604020202020204" pitchFamily="34" charset="0"/>
              </a:rPr>
              <a:t>Tv 46, 2-3. 4-5. 6-7</a:t>
            </a:r>
            <a:endParaRPr lang="en-US" sz="3600"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838200" y="2209801"/>
            <a:ext cx="7467600" cy="2266949"/>
          </a:xfrm>
        </p:spPr>
        <p:txBody>
          <a:bodyPr>
            <a:normAutofit/>
          </a:bodyPr>
          <a:lstStyle/>
          <a:p>
            <a:pPr algn="just"/>
            <a:r>
              <a:rPr lang="vi-VN" b="1" i="0" dirty="0">
                <a:solidFill>
                  <a:srgbClr val="C00000"/>
                </a:solidFill>
                <a:effectLst/>
                <a:latin typeface="Arial" panose="020B0604020202020204" pitchFamily="34" charset="0"/>
              </a:rPr>
              <a:t>Ðáp: </a:t>
            </a:r>
            <a:r>
              <a:rPr lang="en-US" b="1" i="0" dirty="0" err="1">
                <a:solidFill>
                  <a:srgbClr val="C00000"/>
                </a:solidFill>
                <a:effectLst/>
                <a:latin typeface="Arial" panose="020B0604020202020204" pitchFamily="34" charset="0"/>
              </a:rPr>
              <a:t>Thiên</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Chúa</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là</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Vua</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khắp</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cõi</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trần</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gian</a:t>
            </a:r>
            <a:endParaRPr lang="en-US" b="1" i="1" dirty="0">
              <a:solidFill>
                <a:srgbClr val="C00000"/>
              </a:solidFill>
            </a:endParaRPr>
          </a:p>
        </p:txBody>
      </p:sp>
    </p:spTree>
    <p:extLst>
      <p:ext uri="{BB962C8B-B14F-4D97-AF65-F5344CB8AC3E}">
        <p14:creationId xmlns:p14="http://schemas.microsoft.com/office/powerpoint/2010/main" val="149001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1981200" y="133350"/>
            <a:ext cx="6019800" cy="707886"/>
          </a:xfrm>
          <a:prstGeom prst="rect">
            <a:avLst/>
          </a:prstGeom>
          <a:noFill/>
        </p:spPr>
        <p:txBody>
          <a:bodyPr wrap="square">
            <a:spAutoFit/>
          </a:bodyPr>
          <a:lstStyle/>
          <a:p>
            <a:r>
              <a:rPr lang="en-US" sz="4000" b="1" i="0" dirty="0">
                <a:solidFill>
                  <a:srgbClr val="C00000"/>
                </a:solidFill>
                <a:effectLst/>
                <a:latin typeface="Arial" panose="020B0604020202020204" pitchFamily="34" charset="0"/>
              </a:rPr>
              <a:t>Alleluia: </a:t>
            </a:r>
            <a:r>
              <a:rPr lang="en-US" sz="4000" b="0" i="0" dirty="0">
                <a:solidFill>
                  <a:srgbClr val="333333"/>
                </a:solidFill>
                <a:effectLst/>
                <a:latin typeface="Arial" panose="020B0604020202020204" pitchFamily="34" charset="0"/>
              </a:rPr>
              <a:t> </a:t>
            </a:r>
            <a:r>
              <a:rPr lang="en-US" sz="4000" b="0" i="0" dirty="0">
                <a:solidFill>
                  <a:srgbClr val="0070C0"/>
                </a:solidFill>
                <a:effectLst/>
                <a:latin typeface="Arial" panose="020B0604020202020204" pitchFamily="34" charset="0"/>
              </a:rPr>
              <a:t>Cl 3, 1</a:t>
            </a:r>
            <a:endParaRPr lang="en-US" sz="4000" b="1"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33400" y="1733550"/>
            <a:ext cx="8153400" cy="2266949"/>
          </a:xfrm>
        </p:spPr>
        <p:txBody>
          <a:bodyPr>
            <a:noAutofit/>
          </a:bodyPr>
          <a:lstStyle/>
          <a:p>
            <a:pPr algn="just"/>
            <a:r>
              <a:rPr lang="vi-VN" b="1" i="0" dirty="0">
                <a:solidFill>
                  <a:srgbClr val="C00000"/>
                </a:solidFill>
                <a:effectLst/>
                <a:latin typeface="Arial" panose="020B0604020202020204" pitchFamily="34" charset="0"/>
              </a:rPr>
              <a:t>Alleluia, alleluia! – Nếu anh em sống lại làm một với Ðức Kitô, thì anh em hãy tìm kiếm những sự cao siêu trên trời, nơi Ðức Kitô đang ngự bên hữu Thiên Chúa. – Alleluia.</a:t>
            </a:r>
            <a:endParaRPr lang="en-US" b="1" i="1" dirty="0">
              <a:solidFill>
                <a:srgbClr val="C00000"/>
              </a:solidFill>
            </a:endParaRPr>
          </a:p>
        </p:txBody>
      </p:sp>
    </p:spTree>
    <p:extLst>
      <p:ext uri="{BB962C8B-B14F-4D97-AF65-F5344CB8AC3E}">
        <p14:creationId xmlns:p14="http://schemas.microsoft.com/office/powerpoint/2010/main" val="1426662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3" name="Picture 2" descr="t6 t6 PS">
            <a:extLst>
              <a:ext uri="{FF2B5EF4-FFF2-40B4-BE49-F238E27FC236}">
                <a16:creationId xmlns:a16="http://schemas.microsoft.com/office/drawing/2014/main" id="{51E9FECC-A422-4E4C-84B6-45C755DF93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C258F1B-2F62-456B-BEFB-76F8CDCF3A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438150"/>
            <a:ext cx="990600" cy="990600"/>
          </a:xfrm>
          <a:prstGeom prst="rect">
            <a:avLst/>
          </a:prstGeom>
        </p:spPr>
      </p:pic>
      <p:sp>
        <p:nvSpPr>
          <p:cNvPr id="10" name="TextBox 9">
            <a:extLst>
              <a:ext uri="{FF2B5EF4-FFF2-40B4-BE49-F238E27FC236}">
                <a16:creationId xmlns:a16="http://schemas.microsoft.com/office/drawing/2014/main" id="{AD67D76E-D68B-4373-B34A-0738D62BAAC9}"/>
              </a:ext>
            </a:extLst>
          </p:cNvPr>
          <p:cNvSpPr txBox="1"/>
          <p:nvPr/>
        </p:nvSpPr>
        <p:spPr>
          <a:xfrm>
            <a:off x="3962400" y="2952750"/>
            <a:ext cx="5562600" cy="584775"/>
          </a:xfrm>
          <a:prstGeom prst="rect">
            <a:avLst/>
          </a:prstGeom>
          <a:noFill/>
        </p:spPr>
        <p:txBody>
          <a:bodyPr wrap="square">
            <a:spAutoFit/>
          </a:bodyPr>
          <a:lstStyle/>
          <a:p>
            <a:pPr algn="l"/>
            <a:r>
              <a:rPr lang="pt-BR" sz="3200" b="1" i="0" dirty="0">
                <a:solidFill>
                  <a:srgbClr val="FF0000"/>
                </a:solidFill>
                <a:effectLst/>
                <a:latin typeface="Arial" panose="020B0604020202020204" pitchFamily="34" charset="0"/>
              </a:rPr>
              <a:t>Phúc Âm: Ga 16, 20-23a</a:t>
            </a:r>
            <a:endParaRPr lang="en-US" sz="3200" b="1" i="0" dirty="0">
              <a:solidFill>
                <a:srgbClr val="FF0000"/>
              </a:solidFill>
              <a:effectLst/>
              <a:latin typeface="Helvetica Neue"/>
            </a:endParaRPr>
          </a:p>
        </p:txBody>
      </p:sp>
    </p:spTree>
    <p:extLst>
      <p:ext uri="{BB962C8B-B14F-4D97-AF65-F5344CB8AC3E}">
        <p14:creationId xmlns:p14="http://schemas.microsoft.com/office/powerpoint/2010/main" val="2981661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51083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1"/>
            <a:ext cx="5334000" cy="5143499"/>
          </a:xfrm>
        </p:spPr>
        <p:txBody>
          <a:bodyPr/>
          <a:lstStyle/>
          <a:p>
            <a:r>
              <a:rPr lang="en-US" sz="6000" b="1" dirty="0">
                <a:solidFill>
                  <a:srgbClr val="C00000"/>
                </a:solidFill>
              </a:rPr>
              <a:t>Ca </a:t>
            </a:r>
            <a:r>
              <a:rPr lang="en-US" sz="6000" b="1" dirty="0" err="1">
                <a:solidFill>
                  <a:srgbClr val="C00000"/>
                </a:solidFill>
              </a:rPr>
              <a:t>Dâng</a:t>
            </a:r>
            <a:r>
              <a:rPr lang="en-US" sz="6000" b="1" dirty="0">
                <a:solidFill>
                  <a:srgbClr val="C00000"/>
                </a:solidFill>
              </a:rPr>
              <a:t> </a:t>
            </a:r>
            <a:r>
              <a:rPr lang="en-US" sz="6000" b="1" dirty="0" err="1">
                <a:solidFill>
                  <a:srgbClr val="C00000"/>
                </a:solidFill>
              </a:rPr>
              <a:t>Lễ</a:t>
            </a:r>
            <a:br>
              <a:rPr lang="en-US" sz="6000" dirty="0">
                <a:solidFill>
                  <a:srgbClr val="C00000"/>
                </a:solidFill>
              </a:rPr>
            </a:br>
            <a:endParaRPr lang="en-US" i="1" dirty="0">
              <a:solidFill>
                <a:srgbClr val="0070C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95250"/>
            <a:ext cx="4352925" cy="5143500"/>
          </a:xfrm>
          <a:prstGeom prst="rect">
            <a:avLst/>
          </a:prstGeom>
        </p:spPr>
      </p:pic>
    </p:spTree>
    <p:extLst>
      <p:ext uri="{BB962C8B-B14F-4D97-AF65-F5344CB8AC3E}">
        <p14:creationId xmlns:p14="http://schemas.microsoft.com/office/powerpoint/2010/main" val="234345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438150"/>
            <a:ext cx="9144000" cy="1123950"/>
          </a:xfrm>
        </p:spPr>
        <p:txBody>
          <a:bodyPr/>
          <a:lstStyle/>
          <a:p>
            <a:r>
              <a:rPr lang="en-US" sz="6000" b="1" dirty="0">
                <a:solidFill>
                  <a:srgbClr val="C00000"/>
                </a:solidFill>
              </a:rPr>
              <a:t>Ca </a:t>
            </a:r>
            <a:r>
              <a:rPr lang="en-US" sz="6000" b="1" dirty="0" err="1">
                <a:solidFill>
                  <a:srgbClr val="C00000"/>
                </a:solidFill>
              </a:rPr>
              <a:t>Hiệp</a:t>
            </a:r>
            <a:r>
              <a:rPr lang="en-US" sz="6000" b="1" dirty="0">
                <a:solidFill>
                  <a:srgbClr val="C00000"/>
                </a:solidFill>
              </a:rPr>
              <a:t> </a:t>
            </a:r>
            <a:r>
              <a:rPr lang="en-US" sz="60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ABFBF290-4444-4063-8694-9B186C774C95}"/>
              </a:ext>
            </a:extLst>
          </p:cNvPr>
          <p:cNvSpPr txBox="1"/>
          <p:nvPr/>
        </p:nvSpPr>
        <p:spPr>
          <a:xfrm>
            <a:off x="457200" y="1504950"/>
            <a:ext cx="8458200" cy="2800767"/>
          </a:xfrm>
          <a:prstGeom prst="rect">
            <a:avLst/>
          </a:prstGeom>
          <a:noFill/>
        </p:spPr>
        <p:txBody>
          <a:bodyPr wrap="square" rtlCol="0">
            <a:spAutoFit/>
          </a:bodyPr>
          <a:lstStyle/>
          <a:p>
            <a:r>
              <a:rPr lang="vi-VN" sz="4400" b="1" i="0" dirty="0">
                <a:solidFill>
                  <a:srgbClr val="C00000"/>
                </a:solidFill>
                <a:effectLst/>
                <a:latin typeface="Arial" panose="020B0604020202020204" pitchFamily="34" charset="0"/>
              </a:rPr>
              <a:t>Con Người đến không phải để được phục vụ, nhưng để phục vụ và phó mạng sống làm giá cứu chuộc cho nhiều người.</a:t>
            </a:r>
            <a:endParaRPr lang="en-US" sz="4400" b="1" dirty="0">
              <a:solidFill>
                <a:srgbClr val="C00000"/>
              </a:solidFill>
            </a:endParaRPr>
          </a:p>
        </p:txBody>
      </p:sp>
    </p:spTree>
    <p:extLst>
      <p:ext uri="{BB962C8B-B14F-4D97-AF65-F5344CB8AC3E}">
        <p14:creationId xmlns:p14="http://schemas.microsoft.com/office/powerpoint/2010/main" val="1803416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608</TotalTime>
  <Words>206</Words>
  <Application>Microsoft Office PowerPoint</Application>
  <PresentationFormat>On-screen Show (16:9)</PresentationFormat>
  <Paragraphs>16</Paragraphs>
  <Slides>11</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11</vt:i4>
      </vt:variant>
    </vt:vector>
  </HeadingPairs>
  <TitlesOfParts>
    <vt:vector size="18" baseType="lpstr">
      <vt:lpstr>Arial</vt:lpstr>
      <vt:lpstr>Calibri</vt:lpstr>
      <vt:lpstr>Helvetica Neue</vt:lpstr>
      <vt:lpstr>UTM American Sans</vt:lpstr>
      <vt:lpstr>Office Theme</vt:lpstr>
      <vt:lpstr>12_Office Theme</vt:lpstr>
      <vt:lpstr>14_Office Theme</vt:lpstr>
      <vt:lpstr>PowerPoint Presentation</vt:lpstr>
      <vt:lpstr>Ca Nhập Lễ</vt:lpstr>
      <vt:lpstr>Bài đọc 1. Cv 18, 9-18 “Trong thành này, Ta có một dân đông đảo“. Bài trích sách Công vụ Tông Đồ.</vt:lpstr>
      <vt:lpstr>Ðáp: Thiên Chúa là Vua khắp cõi trần gian</vt:lpstr>
      <vt:lpstr>Alleluia, alleluia! – Nếu anh em sống lại làm một với Ðức Kitô, thì anh em hãy tìm kiếm những sự cao siêu trên trời, nơi Ðức Kitô đang ngự bên hữu Thiên Chúa. – Alleluia.</vt:lpstr>
      <vt:lpstr>PowerPoint Presentation</vt:lpstr>
      <vt:lpstr>PowerPoint Presentation</vt:lpstr>
      <vt:lpstr>Ca Dâng Lễ </vt:lpstr>
      <vt:lpstr>Ca Hiệp Lễ</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Hùng Nam</dc:creator>
  <cp:lastModifiedBy>PC</cp:lastModifiedBy>
  <cp:revision>28</cp:revision>
  <dcterms:created xsi:type="dcterms:W3CDTF">2025-03-12T05:53:40Z</dcterms:created>
  <dcterms:modified xsi:type="dcterms:W3CDTF">2025-05-22T10:18:45Z</dcterms:modified>
</cp:coreProperties>
</file>