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094" r:id="rId11"/>
    <p:sldId id="1046" r:id="rId12"/>
    <p:sldId id="346" r:id="rId13"/>
    <p:sldId id="445" r:id="rId14"/>
    <p:sldId id="1095"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93" autoAdjust="0"/>
  </p:normalViewPr>
  <p:slideViewPr>
    <p:cSldViewPr>
      <p:cViewPr varScale="1">
        <p:scale>
          <a:sx n="80" d="100"/>
          <a:sy n="80" d="100"/>
        </p:scale>
        <p:origin x="176" y="44"/>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8/11/2025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23933386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2617812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8/11/2025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B0C30F40-A01C-4AF9-BF1D-1119CB5F22B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38" y="0"/>
            <a:ext cx="9144000" cy="5143500"/>
          </a:xfrm>
        </p:spPr>
      </p:pic>
      <p:pic>
        <p:nvPicPr>
          <p:cNvPr id="10" name="Picture 9">
            <a:extLst>
              <a:ext uri="{FF2B5EF4-FFF2-40B4-BE49-F238E27FC236}">
                <a16:creationId xmlns:a16="http://schemas.microsoft.com/office/drawing/2014/main" id="{EF0B9981-7313-4CAD-9942-3A06E1A52F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101204"/>
            <a:ext cx="1066800" cy="1066800"/>
          </a:xfrm>
          <a:prstGeom prst="rect">
            <a:avLst/>
          </a:prstGeom>
        </p:spPr>
      </p:pic>
      <p:sp>
        <p:nvSpPr>
          <p:cNvPr id="13" name="TextBox 12">
            <a:extLst>
              <a:ext uri="{FF2B5EF4-FFF2-40B4-BE49-F238E27FC236}">
                <a16:creationId xmlns:a16="http://schemas.microsoft.com/office/drawing/2014/main" id="{822E2E7C-7C07-4398-8468-4280583E677D}"/>
              </a:ext>
            </a:extLst>
          </p:cNvPr>
          <p:cNvSpPr txBox="1"/>
          <p:nvPr/>
        </p:nvSpPr>
        <p:spPr>
          <a:xfrm>
            <a:off x="2590800" y="133956"/>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TƯ</a:t>
            </a:r>
            <a:r>
              <a:rPr lang="en-US" sz="2800" b="1" i="0" dirty="0">
                <a:solidFill>
                  <a:srgbClr val="FFFF00"/>
                </a:solidFill>
                <a:effectLst/>
                <a:latin typeface="Arial" panose="020B0604020202020204" pitchFamily="34" charset="0"/>
              </a:rPr>
              <a:t> TUẦN XXI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B0C30F40-A01C-4AF9-BF1D-1119CB5F22B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38" y="0"/>
            <a:ext cx="9144000" cy="5143500"/>
          </a:xfrm>
        </p:spPr>
      </p:pic>
      <p:pic>
        <p:nvPicPr>
          <p:cNvPr id="10" name="Picture 9">
            <a:extLst>
              <a:ext uri="{FF2B5EF4-FFF2-40B4-BE49-F238E27FC236}">
                <a16:creationId xmlns:a16="http://schemas.microsoft.com/office/drawing/2014/main" id="{EF0B9981-7313-4CAD-9942-3A06E1A52F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101204"/>
            <a:ext cx="1066800" cy="1066800"/>
          </a:xfrm>
          <a:prstGeom prst="rect">
            <a:avLst/>
          </a:prstGeom>
        </p:spPr>
      </p:pic>
      <p:sp>
        <p:nvSpPr>
          <p:cNvPr id="13" name="TextBox 12">
            <a:extLst>
              <a:ext uri="{FF2B5EF4-FFF2-40B4-BE49-F238E27FC236}">
                <a16:creationId xmlns:a16="http://schemas.microsoft.com/office/drawing/2014/main" id="{822E2E7C-7C07-4398-8468-4280583E677D}"/>
              </a:ext>
            </a:extLst>
          </p:cNvPr>
          <p:cNvSpPr txBox="1"/>
          <p:nvPr/>
        </p:nvSpPr>
        <p:spPr>
          <a:xfrm>
            <a:off x="2590800" y="133956"/>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TƯ</a:t>
            </a:r>
            <a:r>
              <a:rPr lang="en-US" sz="2800" b="1" i="0" dirty="0">
                <a:solidFill>
                  <a:srgbClr val="FFFF00"/>
                </a:solidFill>
                <a:effectLst/>
                <a:latin typeface="Arial" panose="020B0604020202020204" pitchFamily="34" charset="0"/>
              </a:rPr>
              <a:t> TUẦN XXI THƯỜNG NIÊN C</a:t>
            </a:r>
            <a:endParaRPr lang="en-US" sz="2800" b="1" dirty="0">
              <a:solidFill>
                <a:srgbClr val="FFFF00"/>
              </a:solidFill>
            </a:endParaRPr>
          </a:p>
        </p:txBody>
      </p:sp>
    </p:spTree>
    <p:extLst>
      <p:ext uri="{BB962C8B-B14F-4D97-AF65-F5344CB8AC3E}">
        <p14:creationId xmlns:p14="http://schemas.microsoft.com/office/powerpoint/2010/main" val="23126966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047750"/>
            <a:ext cx="8801100" cy="3276599"/>
          </a:xfrm>
        </p:spPr>
        <p:txBody>
          <a:bodyPr>
            <a:normAutofit fontScale="90000"/>
          </a:bodyPr>
          <a:lstStyle/>
          <a:p>
            <a:pPr algn="just"/>
            <a:r>
              <a:rPr lang="vi-VN" b="1" i="0" dirty="0">
                <a:solidFill>
                  <a:schemeClr val="bg1"/>
                </a:solidFill>
                <a:effectLst/>
                <a:latin typeface="Arial" panose="020B0604020202020204" pitchFamily="34" charset="0"/>
              </a:rPr>
              <a:t>Lạy Chúa, xin ghé tai nghe, xin nhậm lời tôi. Lạy Chúa tôi, xin cứu vớt người bầy tôi đáng cậy trông vào Chúa. Lạy Chúa, xin thương tôi, vì tôi ân cần kêu van Chúa suốt ngày.</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09800" y="174844"/>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33333"/>
                </a:solidFill>
                <a:effectLst/>
                <a:latin typeface="Arial" panose="020B0604020202020204" pitchFamily="34" charset="0"/>
              </a:rPr>
              <a:t> </a:t>
            </a:r>
            <a:r>
              <a:rPr lang="en-US" sz="4000" b="0" i="0" dirty="0">
                <a:solidFill>
                  <a:schemeClr val="bg1"/>
                </a:solidFill>
                <a:effectLst/>
                <a:latin typeface="Arial" panose="020B0604020202020204" pitchFamily="34" charset="0"/>
              </a:rPr>
              <a:t>1 Tx 2, 9-13</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600" y="3486150"/>
            <a:ext cx="3200400" cy="1805440"/>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323439"/>
          </a:xfrm>
          <a:prstGeom prst="rect">
            <a:avLst/>
          </a:prstGeom>
          <a:noFill/>
        </p:spPr>
        <p:txBody>
          <a:bodyPr wrap="square">
            <a:spAutoFit/>
          </a:bodyPr>
          <a:lstStyle/>
          <a:p>
            <a:pPr algn="just"/>
            <a:r>
              <a:rPr lang="en-US" sz="4000" b="1" i="1" dirty="0">
                <a:solidFill>
                  <a:schemeClr val="bg1"/>
                </a:solidFill>
                <a:effectLst/>
                <a:latin typeface="Arial" panose="020B0604020202020204" pitchFamily="34" charset="0"/>
              </a:rPr>
              <a:t>“</a:t>
            </a:r>
            <a:r>
              <a:rPr lang="en-US" sz="4000" b="1" i="1" dirty="0" err="1">
                <a:solidFill>
                  <a:schemeClr val="bg1"/>
                </a:solidFill>
                <a:effectLst/>
                <a:latin typeface="Arial" panose="020B0604020202020204" pitchFamily="34" charset="0"/>
              </a:rPr>
              <a:t>Chúng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tôi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làm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việc</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ngày</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đêm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để</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rao</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giảng</a:t>
            </a:r>
            <a:r>
              <a:rPr lang="en-US" sz="4000" b="1" i="1" dirty="0">
                <a:solidFill>
                  <a:schemeClr val="bg1"/>
                </a:solidFill>
                <a:effectLst/>
                <a:latin typeface="Arial" panose="020B0604020202020204" pitchFamily="34" charset="0"/>
              </a:rPr>
              <a:t> Tin </a:t>
            </a:r>
            <a:r>
              <a:rPr lang="en-US" sz="4000" b="1" i="1" dirty="0" err="1">
                <a:solidFill>
                  <a:schemeClr val="bg1"/>
                </a:solidFill>
                <a:effectLst/>
                <a:latin typeface="Arial" panose="020B0604020202020204" pitchFamily="34" charset="0"/>
              </a:rPr>
              <a:t>Mừng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giữa</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anh</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em</a:t>
            </a:r>
            <a:r>
              <a:rPr lang="en-US" sz="4000" b="1" i="1" dirty="0">
                <a:solidFill>
                  <a:schemeClr val="bg1"/>
                </a:solidFill>
                <a:effectLst/>
                <a:latin typeface="Arial" panose="020B0604020202020204" pitchFamily="34" charset="0"/>
              </a:rPr>
              <a:t>”</a:t>
            </a:r>
            <a:r>
              <a:rPr lang="en-US" sz="4000" b="1" i="0" dirty="0">
                <a:solidFill>
                  <a:schemeClr val="bg1"/>
                </a:solidFill>
                <a:effectLst/>
                <a:latin typeface="Arial" panose="020B0604020202020204" pitchFamily="34" charset="0"/>
              </a:rPr>
              <a:t>.</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16225" y="2054424"/>
            <a:ext cx="8686800"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nhất của Thánh Phaolô Tông đồ gửi tín hữu Thêxalônica</a:t>
            </a:r>
            <a:r>
              <a:rPr lang="vi-VN" sz="4000" b="0" i="0" dirty="0">
                <a:solidFill>
                  <a:srgbClr val="333333"/>
                </a:solidFill>
                <a:effectLst/>
                <a:latin typeface="Arial" panose="020B0604020202020204" pitchFamily="34" charset="0"/>
              </a:rPr>
              <a:t>.</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Ngài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thăm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dò</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biết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rõ</a:t>
            </a:r>
            <a:r>
              <a:rPr lang="en-US" b="1" i="0" dirty="0">
                <a:solidFill>
                  <a:schemeClr val="bg1"/>
                </a:solidFill>
                <a:effectLst/>
                <a:latin typeface="Arial" panose="020B0604020202020204" pitchFamily="34" charset="0"/>
              </a:rPr>
              <a:t> con.</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562100" y="1200150"/>
            <a:ext cx="6019800" cy="646331"/>
          </a:xfrm>
          <a:prstGeom prst="rect">
            <a:avLst/>
          </a:prstGeom>
          <a:noFill/>
        </p:spPr>
        <p:txBody>
          <a:bodyPr wrap="square" rtlCol="0">
            <a:spAutoFit/>
          </a:bodyPr>
          <a:lstStyle/>
          <a:p>
            <a:r>
              <a:rPr lang="de-DE" sz="3600" b="0" i="0" dirty="0">
                <a:solidFill>
                  <a:schemeClr val="bg1"/>
                </a:solidFill>
                <a:effectLst/>
                <a:latin typeface="Arial" panose="020B0604020202020204" pitchFamily="34" charset="0"/>
              </a:rPr>
              <a:t>Tv 138, 7-8. 9-10. 11-12ab</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vi-VN"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Anh em hãy tích trữ lời ban sự sống, anh em hãy chiếu sáng như những vì sao ở giữa thế gian. –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B0C30F40-A01C-4AF9-BF1D-1119CB5F22B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38" y="0"/>
            <a:ext cx="9144000" cy="5143500"/>
          </a:xfrm>
        </p:spPr>
      </p:pic>
      <p:pic>
        <p:nvPicPr>
          <p:cNvPr id="10" name="Picture 9">
            <a:extLst>
              <a:ext uri="{FF2B5EF4-FFF2-40B4-BE49-F238E27FC236}">
                <a16:creationId xmlns:a16="http://schemas.microsoft.com/office/drawing/2014/main" id="{EF0B9981-7313-4CAD-9942-3A06E1A52F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101204"/>
            <a:ext cx="1066800" cy="1066800"/>
          </a:xfrm>
          <a:prstGeom prst="rect">
            <a:avLst/>
          </a:prstGeom>
        </p:spPr>
      </p:pic>
      <p:sp>
        <p:nvSpPr>
          <p:cNvPr id="13" name="TextBox 12">
            <a:extLst>
              <a:ext uri="{FF2B5EF4-FFF2-40B4-BE49-F238E27FC236}">
                <a16:creationId xmlns:a16="http://schemas.microsoft.com/office/drawing/2014/main" id="{822E2E7C-7C07-4398-8468-4280583E677D}"/>
              </a:ext>
            </a:extLst>
          </p:cNvPr>
          <p:cNvSpPr txBox="1"/>
          <p:nvPr/>
        </p:nvSpPr>
        <p:spPr>
          <a:xfrm>
            <a:off x="3962400" y="3333750"/>
            <a:ext cx="4269519"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Mt 23, 27-32</a:t>
            </a:r>
            <a:endParaRPr lang="en-US" sz="2800" b="1" dirty="0">
              <a:solidFill>
                <a:srgbClr val="FFFF00"/>
              </a:solidFill>
            </a:endParaRPr>
          </a:p>
        </p:txBody>
      </p:sp>
    </p:spTree>
    <p:extLst>
      <p:ext uri="{BB962C8B-B14F-4D97-AF65-F5344CB8AC3E}">
        <p14:creationId xmlns:p14="http://schemas.microsoft.com/office/powerpoint/2010/main" val="25563563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a:bodyPr>
          <a:lstStyle/>
          <a:p>
            <a:pPr algn="just"/>
            <a:r>
              <a:rPr lang="vi-VN" b="1" i="0" dirty="0">
                <a:solidFill>
                  <a:schemeClr val="bg1"/>
                </a:solidFill>
                <a:effectLst/>
                <a:latin typeface="Arial" panose="020B0604020202020204" pitchFamily="34" charset="0"/>
              </a:rPr>
              <a:t>Lạy Chúa, do kết quả việc Chúa làm, địa cầu được no phỉ, để từ trong đất, con người tạo ra cơm bánh, và rượu làm hoan hỷ lòng người.</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1378</TotalTime>
  <Words>214</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xin ghé tai nghe, xin nhậm lời tôi. Lạy Chúa tôi, xin cứu vớt người bầy tôi đáng cậy trông vào Chúa. Lạy Chúa, xin thương tôi, vì tôi ân cần kêu van Chúa suốt ngày.</vt:lpstr>
      <vt:lpstr>PowerPoint Presentation</vt:lpstr>
      <vt:lpstr>Ðáp:  Lạy Chúa, Ngài thăm dò và biết rõ con.</vt:lpstr>
      <vt:lpstr>Alleluia, alleluia!  – Anh em hãy tích trữ lời ban sự sống, anh em hãy chiếu sáng như những vì sao ở giữa thế gian. –    Alleluia.</vt:lpstr>
      <vt:lpstr>PowerPoint Presentation</vt:lpstr>
      <vt:lpstr>PowerPoint Presentation</vt:lpstr>
      <vt:lpstr>Lạy Chúa, do kết quả việc Chúa làm, địa cầu được no phỉ, để từ trong đất, con người tạo ra cơm bánh, và rượu làm hoan hỷ lòng người.</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166</cp:revision>
  <dcterms:created xsi:type="dcterms:W3CDTF">2021-12-05T01:20:54Z</dcterms:created>
  <dcterms:modified xsi:type="dcterms:W3CDTF">2025-08-11T08:43:13Z</dcterms:modified>
</cp:coreProperties>
</file>