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74" r:id="rId2"/>
    <p:sldId id="257" r:id="rId3"/>
    <p:sldId id="258" r:id="rId4"/>
    <p:sldId id="260" r:id="rId5"/>
    <p:sldId id="275" r:id="rId6"/>
    <p:sldId id="340" r:id="rId7"/>
    <p:sldId id="278" r:id="rId8"/>
    <p:sldId id="282" r:id="rId9"/>
    <p:sldId id="283" r:id="rId10"/>
    <p:sldId id="341" r:id="rId11"/>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4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8CA1FC3-64F2-4BD6-9A75-A36C0F3CB6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7198"/>
            <a:ext cx="9144001" cy="5126302"/>
          </a:xfrm>
          <a:prstGeom prst="rect">
            <a:avLst/>
          </a:prstGeom>
        </p:spPr>
      </p:pic>
      <p:sp>
        <p:nvSpPr>
          <p:cNvPr id="7" name="TextBox 6">
            <a:extLst>
              <a:ext uri="{FF2B5EF4-FFF2-40B4-BE49-F238E27FC236}">
                <a16:creationId xmlns:a16="http://schemas.microsoft.com/office/drawing/2014/main" id="{68CBE59B-1166-46D4-A6C8-EF38ECB794E7}"/>
              </a:ext>
            </a:extLst>
          </p:cNvPr>
          <p:cNvSpPr txBox="1"/>
          <p:nvPr/>
        </p:nvSpPr>
        <p:spPr>
          <a:xfrm>
            <a:off x="1683142" y="3123254"/>
            <a:ext cx="6684021"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TƯ TUẦN </a:t>
            </a:r>
            <a:r>
              <a:rPr lang="en-US" sz="2800" b="1" dirty="0">
                <a:solidFill>
                  <a:srgbClr val="FFFF00"/>
                </a:solidFill>
                <a:latin typeface="Arial" panose="020B0604020202020204" pitchFamily="34" charset="0"/>
              </a:rPr>
              <a:t>XXV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9" name="Picture 8">
            <a:extLst>
              <a:ext uri="{FF2B5EF4-FFF2-40B4-BE49-F238E27FC236}">
                <a16:creationId xmlns:a16="http://schemas.microsoft.com/office/drawing/2014/main" id="{169DDCAC-1F88-478C-937E-F600655B5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351" y="153750"/>
            <a:ext cx="1051964" cy="1051964"/>
          </a:xfrm>
          <a:prstGeom prst="rect">
            <a:avLst/>
          </a:prstGeom>
        </p:spPr>
      </p:pic>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4" name="Rectangle 4"/>
          <p:cNvSpPr/>
          <p:nvPr/>
        </p:nvSpPr>
        <p:spPr>
          <a:xfrm>
            <a:off x="259280" y="1196954"/>
            <a:ext cx="8625439" cy="3170099"/>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0">
              <a:lnSpc>
                <a:spcPct val="100000"/>
              </a:lnSpc>
              <a:spcBef>
                <a:spcPts val="965"/>
              </a:spcBef>
              <a:spcAft>
                <a:spcPts val="805"/>
              </a:spcAft>
              <a:buNone/>
              <a:tabLst/>
              <a:defRPr sz="1800" b="0" i="0" u="none" strike="noStrike" kern="0" cap="none" spc="0" baseline="0">
                <a:solidFill>
                  <a:srgbClr val="000000"/>
                </a:solidFill>
                <a:uFillTx/>
              </a:defRPr>
            </a:pPr>
            <a:r>
              <a:rPr lang="en-US" sz="4000" b="1" i="0" dirty="0" err="1">
                <a:solidFill>
                  <a:schemeClr val="bg1"/>
                </a:solidFill>
                <a:effectLst/>
                <a:latin typeface="Arial" panose="020B0604020202020204" pitchFamily="34" charset="0"/>
              </a:rPr>
              <a:t>Chúa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phán</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là</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phần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rỗi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của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dân</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Họ</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đã</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kêu</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cầu</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trong</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mọi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nỗi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gian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truân</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đã</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nhậm</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lời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họ</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và</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sẽ</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là</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Chúa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của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họ</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đến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muôn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đời</a:t>
            </a:r>
            <a:r>
              <a:rPr lang="en-US" sz="4000" b="1" i="0" dirty="0">
                <a:solidFill>
                  <a:schemeClr val="bg1"/>
                </a:solidFill>
                <a:effectLst/>
                <a:latin typeface="Arial" panose="020B0604020202020204" pitchFamily="34" charset="0"/>
              </a:rPr>
              <a:t>.</a:t>
            </a:r>
            <a:endParaRPr lang="en-US" sz="40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691276" y="-17689"/>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9" y="859764"/>
            <a:ext cx="8640961" cy="2800767"/>
          </a:xfrm>
          <a:prstGeom prst="rect">
            <a:avLst/>
          </a:prstGeom>
          <a:noFill/>
          <a:ln>
            <a:noFill/>
            <a:prstDash val="solid"/>
          </a:ln>
        </p:spPr>
        <p:txBody>
          <a:bodyPr vert="horz" wrap="square" lIns="91440" tIns="45720" rIns="91440" bIns="45720" anchor="t" anchorCtr="0" compatLnSpc="1">
            <a:spAutoFit/>
          </a:bodyPr>
          <a:lstStyle/>
          <a:p>
            <a:pPr algn="just"/>
            <a:r>
              <a:rPr lang="en-US" sz="4400" b="1" i="1" dirty="0">
                <a:solidFill>
                  <a:schemeClr val="bg1"/>
                </a:solidFill>
                <a:effectLst/>
                <a:latin typeface="Arial" panose="020B0604020202020204" pitchFamily="34" charset="0"/>
              </a:rPr>
              <a:t>“Xin </a:t>
            </a:r>
            <a:r>
              <a:rPr lang="en-US" sz="4400" b="1" i="1" dirty="0" err="1">
                <a:solidFill>
                  <a:schemeClr val="bg1"/>
                </a:solidFill>
                <a:effectLst/>
                <a:latin typeface="Arial" panose="020B0604020202020204" pitchFamily="34" charset="0"/>
              </a:rPr>
              <a:t>chớ</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để</a:t>
            </a:r>
            <a:r>
              <a:rPr lang="en-US" sz="4400" b="1" i="1" dirty="0">
                <a:solidFill>
                  <a:schemeClr val="bg1"/>
                </a:solidFill>
                <a:effectLst/>
                <a:latin typeface="Arial" panose="020B0604020202020204" pitchFamily="34" charset="0"/>
              </a:rPr>
              <a:t> con </a:t>
            </a:r>
            <a:r>
              <a:rPr lang="en-US" sz="4400" b="1" i="1" dirty="0" err="1">
                <a:solidFill>
                  <a:schemeClr val="bg1"/>
                </a:solidFill>
                <a:effectLst/>
                <a:latin typeface="Arial" panose="020B0604020202020204" pitchFamily="34" charset="0"/>
              </a:rPr>
              <a:t>ăn</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mày</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và</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cũng</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đừng</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để</a:t>
            </a:r>
            <a:r>
              <a:rPr lang="en-US" sz="4400" b="1" i="1" dirty="0">
                <a:solidFill>
                  <a:schemeClr val="bg1"/>
                </a:solidFill>
                <a:effectLst/>
                <a:latin typeface="Arial" panose="020B0604020202020204" pitchFamily="34" charset="0"/>
              </a:rPr>
              <a:t> con </a:t>
            </a:r>
            <a:r>
              <a:rPr lang="en-US" sz="4400" b="1" i="1" dirty="0" err="1">
                <a:solidFill>
                  <a:schemeClr val="bg1"/>
                </a:solidFill>
                <a:effectLst/>
                <a:latin typeface="Arial" panose="020B0604020202020204" pitchFamily="34" charset="0"/>
              </a:rPr>
              <a:t>giàu</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có</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xin</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chỉ</a:t>
            </a:r>
            <a:r>
              <a:rPr lang="en-US" sz="4400" b="1" i="1" dirty="0">
                <a:solidFill>
                  <a:schemeClr val="bg1"/>
                </a:solidFill>
                <a:effectLst/>
                <a:latin typeface="Arial" panose="020B0604020202020204" pitchFamily="34" charset="0"/>
              </a:rPr>
              <a:t> ban </a:t>
            </a:r>
            <a:r>
              <a:rPr lang="en-US" sz="4400" b="1" i="1" dirty="0" err="1">
                <a:solidFill>
                  <a:schemeClr val="bg1"/>
                </a:solidFill>
                <a:effectLst/>
                <a:latin typeface="Arial" panose="020B0604020202020204" pitchFamily="34" charset="0"/>
              </a:rPr>
              <a:t>cho</a:t>
            </a:r>
            <a:r>
              <a:rPr lang="en-US" sz="4400" b="1" i="1" dirty="0">
                <a:solidFill>
                  <a:schemeClr val="bg1"/>
                </a:solidFill>
                <a:effectLst/>
                <a:latin typeface="Arial" panose="020B0604020202020204" pitchFamily="34" charset="0"/>
              </a:rPr>
              <a:t> con </a:t>
            </a:r>
            <a:r>
              <a:rPr lang="en-US" sz="4400" b="1" i="1" dirty="0" err="1">
                <a:solidFill>
                  <a:schemeClr val="bg1"/>
                </a:solidFill>
                <a:effectLst/>
                <a:latin typeface="Arial" panose="020B0604020202020204" pitchFamily="34" charset="0"/>
              </a:rPr>
              <a:t>ăn</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dùng</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vừa</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đủ</a:t>
            </a:r>
            <a:r>
              <a:rPr lang="en-US" sz="4400" b="1" i="1" dirty="0">
                <a:solidFill>
                  <a:schemeClr val="bg1"/>
                </a:solidFill>
                <a:effectLst/>
                <a:latin typeface="Arial" panose="020B0604020202020204" pitchFamily="34" charset="0"/>
              </a:rPr>
              <a:t>”.</a:t>
            </a:r>
            <a:endParaRPr lang="en-US" sz="44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3" y="224706"/>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rgbClr val="3A3A3A"/>
                </a:solidFill>
                <a:effectLst/>
                <a:latin typeface="Roboto" panose="02000000000000000000" pitchFamily="2" charset="0"/>
              </a:rPr>
              <a:t> </a:t>
            </a:r>
            <a:r>
              <a:rPr lang="en-US" sz="4000" i="0" dirty="0">
                <a:solidFill>
                  <a:schemeClr val="bg1"/>
                </a:solidFill>
                <a:effectLst/>
                <a:latin typeface="Arial" panose="020B0604020202020204" pitchFamily="34" charset="0"/>
              </a:rPr>
              <a:t> </a:t>
            </a:r>
            <a:r>
              <a:rPr lang="en-US" sz="4000" b="0" i="0" dirty="0">
                <a:solidFill>
                  <a:schemeClr val="bg1"/>
                </a:solidFill>
                <a:effectLst/>
                <a:latin typeface="Helvetica Neue"/>
              </a:rPr>
              <a:t> </a:t>
            </a:r>
            <a:r>
              <a:rPr lang="en-US" sz="4000" b="0" i="0" dirty="0">
                <a:solidFill>
                  <a:schemeClr val="bg1"/>
                </a:solidFill>
                <a:effectLst/>
                <a:latin typeface="Arial" panose="020B0604020202020204" pitchFamily="34" charset="0"/>
              </a:rPr>
              <a:t>Cn 30, 5-9</a:t>
            </a:r>
            <a:endParaRPr lang="en-US" sz="40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65063" y="3749592"/>
            <a:ext cx="8892482" cy="707886"/>
          </a:xfrm>
          <a:prstGeom prst="rect">
            <a:avLst/>
          </a:prstGeom>
          <a:noFill/>
        </p:spPr>
        <p:txBody>
          <a:bodyPr wrap="square">
            <a:spAutoFit/>
          </a:bodyPr>
          <a:lstStyle/>
          <a:p>
            <a:r>
              <a:rPr lang="en-US" sz="4000" b="0" i="0" dirty="0" err="1">
                <a:solidFill>
                  <a:schemeClr val="bg1"/>
                </a:solidFill>
                <a:effectLst/>
                <a:latin typeface="Arial" panose="020B0604020202020204" pitchFamily="34" charset="0"/>
              </a:rPr>
              <a:t>Trích</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sách</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Châm</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Ngôn</a:t>
            </a:r>
            <a:r>
              <a:rPr lang="en-US" sz="4000" b="0" i="0" dirty="0">
                <a:solidFill>
                  <a:schemeClr val="bg1"/>
                </a:solidFill>
                <a:effectLst/>
                <a:latin typeface="Arial" panose="020B0604020202020204" pitchFamily="34" charset="0"/>
              </a:rPr>
              <a:t>.</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0676" y="3338664"/>
            <a:ext cx="3511935" cy="1893955"/>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620799" y="1715547"/>
            <a:ext cx="8063344" cy="2123658"/>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rPr>
              <a:t>Đáp</a:t>
            </a:r>
            <a:r>
              <a:rPr lang="en-US" sz="4400" i="0" dirty="0">
                <a:solidFill>
                  <a:schemeClr val="bg1"/>
                </a:solidFill>
                <a:effectLst/>
                <a:latin typeface="Arial" panose="020B0604020202020204" pitchFamily="34" charset="0"/>
              </a:rPr>
              <a:t>: </a:t>
            </a:r>
            <a:r>
              <a:rPr lang="vi-VN" sz="4400" b="1" i="0" dirty="0">
                <a:solidFill>
                  <a:schemeClr val="bg1"/>
                </a:solidFill>
                <a:effectLst/>
                <a:latin typeface="Arial" panose="020B0604020202020204" pitchFamily="34" charset="0"/>
              </a:rPr>
              <a:t>Lời Chúa là đèn soi tỏ dưới bước chân con (c. 105a).</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1009482" y="1069216"/>
            <a:ext cx="7125036" cy="646331"/>
          </a:xfrm>
          <a:prstGeom prst="rect">
            <a:avLst/>
          </a:prstGeom>
          <a:noFill/>
        </p:spPr>
        <p:txBody>
          <a:bodyPr wrap="square">
            <a:spAutoFit/>
          </a:bodyPr>
          <a:lstStyle/>
          <a:p>
            <a:pPr algn="ctr"/>
            <a:r>
              <a:rPr lang="en-US" sz="3600" b="0" i="0" dirty="0">
                <a:solidFill>
                  <a:schemeClr val="bg1"/>
                </a:solidFill>
                <a:effectLst/>
                <a:latin typeface="Arial" panose="020B0604020202020204" pitchFamily="34" charset="0"/>
              </a:rPr>
              <a:t>Tv 118, 29. 72. 89. 101. 104. 163</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407339" y="0"/>
            <a:ext cx="6781800"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b="0" i="0" dirty="0">
                <a:solidFill>
                  <a:schemeClr val="bg1"/>
                </a:solidFill>
                <a:effectLst/>
                <a:latin typeface="Arial" panose="020B0604020202020204" pitchFamily="34" charset="0"/>
              </a:rPr>
              <a:t>1 Ga 2, 5</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04800" y="1165109"/>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400" i="0" dirty="0">
                <a:solidFill>
                  <a:schemeClr val="bg1"/>
                </a:solidFill>
                <a:effectLst/>
                <a:latin typeface="Arial" panose="020B0604020202020204" pitchFamily="34" charset="0"/>
              </a:rPr>
              <a:t> – Ai giữ lời Chúa Kitô, thì quả thật tình yêu của Thiên Chúa đã tuyệt hảo nơi người ấy. –</a:t>
            </a:r>
            <a:r>
              <a:rPr lang="en-US" sz="4400" i="0" dirty="0">
                <a:solidFill>
                  <a:schemeClr val="bg1"/>
                </a:solidFill>
                <a:effectLst/>
                <a:latin typeface="Arial" panose="020B0604020202020204" pitchFamily="34" charset="0"/>
              </a:rPr>
              <a:t>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8CA1FC3-64F2-4BD6-9A75-A36C0F3CB6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7198"/>
            <a:ext cx="9144001" cy="5126302"/>
          </a:xfrm>
          <a:prstGeom prst="rect">
            <a:avLst/>
          </a:prstGeom>
        </p:spPr>
      </p:pic>
      <p:sp>
        <p:nvSpPr>
          <p:cNvPr id="7" name="TextBox 6">
            <a:extLst>
              <a:ext uri="{FF2B5EF4-FFF2-40B4-BE49-F238E27FC236}">
                <a16:creationId xmlns:a16="http://schemas.microsoft.com/office/drawing/2014/main" id="{68CBE59B-1166-46D4-A6C8-EF38ECB794E7}"/>
              </a:ext>
            </a:extLst>
          </p:cNvPr>
          <p:cNvSpPr txBox="1"/>
          <p:nvPr/>
        </p:nvSpPr>
        <p:spPr>
          <a:xfrm>
            <a:off x="1925903" y="3042333"/>
            <a:ext cx="6684021" cy="646331"/>
          </a:xfrm>
          <a:prstGeom prst="rect">
            <a:avLst/>
          </a:prstGeom>
          <a:noFill/>
        </p:spPr>
        <p:txBody>
          <a:bodyPr wrap="square">
            <a:spAutoFit/>
          </a:bodyPr>
          <a:lstStyle/>
          <a:p>
            <a:pPr algn="ctr"/>
            <a:r>
              <a:rPr lang="en-US" sz="3600" b="1" i="0" dirty="0" err="1">
                <a:solidFill>
                  <a:srgbClr val="FFFF00"/>
                </a:solidFill>
                <a:effectLst/>
                <a:latin typeface="Arial" panose="020B0604020202020204" pitchFamily="34" charset="0"/>
              </a:rPr>
              <a:t>Phúc</a:t>
            </a:r>
            <a:r>
              <a:rPr lang="en-US" sz="3600" b="1" i="0" dirty="0">
                <a:solidFill>
                  <a:srgbClr val="FFFF00"/>
                </a:solidFill>
                <a:effectLst/>
                <a:latin typeface="Arial" panose="020B0604020202020204" pitchFamily="34" charset="0"/>
              </a:rPr>
              <a:t> </a:t>
            </a:r>
            <a:r>
              <a:rPr lang="en-US" sz="3600" b="1" i="0" dirty="0" err="1">
                <a:solidFill>
                  <a:srgbClr val="FFFF00"/>
                </a:solidFill>
                <a:effectLst/>
                <a:latin typeface="Arial" panose="020B0604020202020204" pitchFamily="34" charset="0"/>
              </a:rPr>
              <a:t>Âm</a:t>
            </a:r>
            <a:r>
              <a:rPr lang="en-US" sz="3600" b="1" i="0" dirty="0">
                <a:solidFill>
                  <a:srgbClr val="FFFF00"/>
                </a:solidFill>
                <a:effectLst/>
                <a:latin typeface="Arial" panose="020B0604020202020204" pitchFamily="34" charset="0"/>
              </a:rPr>
              <a:t>: Lc 9, 1-6</a:t>
            </a:r>
            <a:endParaRPr lang="en-US" sz="3600" b="1" dirty="0">
              <a:solidFill>
                <a:srgbClr val="FFFF00"/>
              </a:solidFill>
            </a:endParaRPr>
          </a:p>
        </p:txBody>
      </p:sp>
      <p:pic>
        <p:nvPicPr>
          <p:cNvPr id="9" name="Picture 8">
            <a:extLst>
              <a:ext uri="{FF2B5EF4-FFF2-40B4-BE49-F238E27FC236}">
                <a16:creationId xmlns:a16="http://schemas.microsoft.com/office/drawing/2014/main" id="{169DDCAC-1F88-478C-937E-F600655B5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351" y="153750"/>
            <a:ext cx="1051964" cy="1051964"/>
          </a:xfrm>
          <a:prstGeom prst="rect">
            <a:avLst/>
          </a:prstGeom>
        </p:spPr>
      </p:pic>
    </p:spTree>
    <p:extLst>
      <p:ext uri="{BB962C8B-B14F-4D97-AF65-F5344CB8AC3E}">
        <p14:creationId xmlns:p14="http://schemas.microsoft.com/office/powerpoint/2010/main" val="3658595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514599" y="94149"/>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71082" y="1027021"/>
            <a:ext cx="8731305" cy="3477875"/>
          </a:xfrm>
          <a:prstGeom prst="rect">
            <a:avLst/>
          </a:prstGeom>
          <a:noFill/>
        </p:spPr>
        <p:txBody>
          <a:bodyPr wrap="square">
            <a:spAutoFit/>
          </a:bodyPr>
          <a:lstStyle/>
          <a:p>
            <a:pPr algn="just"/>
            <a:r>
              <a:rPr lang="vi-VN" sz="4400" b="1" i="0" dirty="0">
                <a:solidFill>
                  <a:schemeClr val="bg1"/>
                </a:solidFill>
                <a:effectLst/>
                <a:latin typeface="Arial" panose="020B0604020202020204" pitchFamily="34" charset="0"/>
              </a:rPr>
              <a:t>Chúa đã ban bố các huấn lệnh, để chúng tôi được tuân giữ hết sức ân cần. Nguyện cho đường nẻo tôi vững chắc, để tuân giữ thánh chỉ của Chúa.</a:t>
            </a:r>
            <a:endParaRPr lang="vi-VN" sz="44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8CA1FC3-64F2-4BD6-9A75-A36C0F3CB6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7198"/>
            <a:ext cx="9144001" cy="5126302"/>
          </a:xfrm>
          <a:prstGeom prst="rect">
            <a:avLst/>
          </a:prstGeom>
        </p:spPr>
      </p:pic>
      <p:sp>
        <p:nvSpPr>
          <p:cNvPr id="7" name="TextBox 6">
            <a:extLst>
              <a:ext uri="{FF2B5EF4-FFF2-40B4-BE49-F238E27FC236}">
                <a16:creationId xmlns:a16="http://schemas.microsoft.com/office/drawing/2014/main" id="{68CBE59B-1166-46D4-A6C8-EF38ECB794E7}"/>
              </a:ext>
            </a:extLst>
          </p:cNvPr>
          <p:cNvSpPr txBox="1"/>
          <p:nvPr/>
        </p:nvSpPr>
        <p:spPr>
          <a:xfrm>
            <a:off x="1683142" y="3123254"/>
            <a:ext cx="6684021"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TƯ TUẦN </a:t>
            </a:r>
            <a:r>
              <a:rPr lang="en-US" sz="2800" b="1" dirty="0">
                <a:solidFill>
                  <a:srgbClr val="FFFF00"/>
                </a:solidFill>
                <a:latin typeface="Arial" panose="020B0604020202020204" pitchFamily="34" charset="0"/>
              </a:rPr>
              <a:t>XXV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9" name="Picture 8">
            <a:extLst>
              <a:ext uri="{FF2B5EF4-FFF2-40B4-BE49-F238E27FC236}">
                <a16:creationId xmlns:a16="http://schemas.microsoft.com/office/drawing/2014/main" id="{169DDCAC-1F88-478C-937E-F600655B5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351" y="153750"/>
            <a:ext cx="1051964" cy="1051964"/>
          </a:xfrm>
          <a:prstGeom prst="rect">
            <a:avLst/>
          </a:prstGeom>
        </p:spPr>
      </p:pic>
    </p:spTree>
    <p:extLst>
      <p:ext uri="{BB962C8B-B14F-4D97-AF65-F5344CB8AC3E}">
        <p14:creationId xmlns:p14="http://schemas.microsoft.com/office/powerpoint/2010/main" val="688180485"/>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1004</TotalTime>
  <Words>208</Words>
  <Application>Microsoft Office PowerPoint</Application>
  <PresentationFormat>On-screen Show (16:9)</PresentationFormat>
  <Paragraphs>16</Paragraphs>
  <Slides>10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87</cp:revision>
  <dcterms:created xsi:type="dcterms:W3CDTF">2018-11-13T15:52:26Z</dcterms:created>
  <dcterms:modified xsi:type="dcterms:W3CDTF">2026-08-23T22:47:23Z</dcterms:modified>
</cp:coreProperties>
</file>