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828" r:id="rId3"/>
    <p:sldMasterId id="2147484004" r:id="rId4"/>
  </p:sldMasterIdLst>
  <p:notesMasterIdLst>
    <p:notesMasterId r:id="rId15"/>
  </p:notesMasterIdLst>
  <p:sldIdLst>
    <p:sldId id="9774" r:id="rId5"/>
    <p:sldId id="9692" r:id="rId6"/>
    <p:sldId id="385" r:id="rId7"/>
    <p:sldId id="9754" r:id="rId8"/>
    <p:sldId id="389" r:id="rId9"/>
    <p:sldId id="9779" r:id="rId10"/>
    <p:sldId id="9698" r:id="rId11"/>
    <p:sldId id="278" r:id="rId12"/>
    <p:sldId id="293" r:id="rId13"/>
    <p:sldId id="9780" r:id="rId1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C" initials="P" lastIdx="1" clrIdx="0">
    <p:extLst>
      <p:ext uri="{19B8F6BF-5375-455C-9EA6-DF929625EA0E}">
        <p15:presenceInfo xmlns:p15="http://schemas.microsoft.com/office/powerpoint/2012/main" userId="PC"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161" autoAdjust="0"/>
    <p:restoredTop sz="94693" autoAdjust="0"/>
  </p:normalViewPr>
  <p:slideViewPr>
    <p:cSldViewPr>
      <p:cViewPr varScale="1">
        <p:scale>
          <a:sx n="83" d="100"/>
          <a:sy n="83" d="100"/>
        </p:scale>
        <p:origin x="320"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DF6B1C-5025-4096-AF56-0FB3166D07CA}" type="datetimeFigureOut">
              <a:rPr lang="en-US" smtClean="0"/>
              <a:t>4/5/2025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390649-494A-4DB4-957F-6DB1FDE32C78}" type="slidenum">
              <a:rPr lang="en-US" smtClean="0"/>
              <a:t>‹#›</a:t>
            </a:fld>
            <a:endParaRPr lang="en-US"/>
          </a:p>
        </p:txBody>
      </p:sp>
    </p:spTree>
    <p:extLst>
      <p:ext uri="{BB962C8B-B14F-4D97-AF65-F5344CB8AC3E}">
        <p14:creationId xmlns:p14="http://schemas.microsoft.com/office/powerpoint/2010/main" val="3668131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2390649-494A-4DB4-957F-6DB1FDE32C78}" type="slidenum">
              <a:rPr lang="en-US" smtClean="0"/>
              <a:t>3</a:t>
            </a:fld>
            <a:endParaRPr lang="en-US"/>
          </a:p>
        </p:txBody>
      </p:sp>
    </p:spTree>
    <p:extLst>
      <p:ext uri="{BB962C8B-B14F-4D97-AF65-F5344CB8AC3E}">
        <p14:creationId xmlns:p14="http://schemas.microsoft.com/office/powerpoint/2010/main" val="21761848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2875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9009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37040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35575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1086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874052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51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31794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26315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36215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2543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4/5/2025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4/5/2025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4/5/2025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4/5/2025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5008983"/>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jp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26" name="Picture 2" descr="t4 t5 MC">
            <a:extLst>
              <a:ext uri="{FF2B5EF4-FFF2-40B4-BE49-F238E27FC236}">
                <a16:creationId xmlns:a16="http://schemas.microsoft.com/office/drawing/2014/main" id="{1274EE45-0018-4729-8E8A-9A31F9DD87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41DCE385-AC23-4755-8623-462766A7C38E}"/>
              </a:ext>
            </a:extLst>
          </p:cNvPr>
          <p:cNvSpPr txBox="1">
            <a:spLocks/>
          </p:cNvSpPr>
          <p:nvPr/>
        </p:nvSpPr>
        <p:spPr>
          <a:xfrm>
            <a:off x="3733800" y="3028950"/>
            <a:ext cx="5715000" cy="461665"/>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400" b="1" dirty="0">
                <a:solidFill>
                  <a:srgbClr val="FFFF00"/>
                </a:solidFill>
                <a:latin typeface="Arial" panose="020B0604020202020204" pitchFamily="34" charset="0"/>
              </a:rPr>
              <a:t>THỨ TƯ TUẦN V MÙA CHAY</a:t>
            </a:r>
            <a:endParaRPr lang="en-US" sz="2400" b="1" dirty="0">
              <a:solidFill>
                <a:srgbClr val="FFFF00"/>
              </a:solidFill>
            </a:endParaRPr>
          </a:p>
        </p:txBody>
      </p:sp>
    </p:spTree>
    <p:extLst>
      <p:ext uri="{BB962C8B-B14F-4D97-AF65-F5344CB8AC3E}">
        <p14:creationId xmlns:p14="http://schemas.microsoft.com/office/powerpoint/2010/main" val="34886060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26" name="Picture 2" descr="t4 t5 MC">
            <a:extLst>
              <a:ext uri="{FF2B5EF4-FFF2-40B4-BE49-F238E27FC236}">
                <a16:creationId xmlns:a16="http://schemas.microsoft.com/office/drawing/2014/main" id="{1274EE45-0018-4729-8E8A-9A31F9DD87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41DCE385-AC23-4755-8623-462766A7C38E}"/>
              </a:ext>
            </a:extLst>
          </p:cNvPr>
          <p:cNvSpPr txBox="1">
            <a:spLocks/>
          </p:cNvSpPr>
          <p:nvPr/>
        </p:nvSpPr>
        <p:spPr>
          <a:xfrm>
            <a:off x="3733800" y="3028950"/>
            <a:ext cx="5715000" cy="461665"/>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400" b="1" dirty="0">
                <a:solidFill>
                  <a:srgbClr val="FFFF00"/>
                </a:solidFill>
                <a:latin typeface="Arial" panose="020B0604020202020204" pitchFamily="34" charset="0"/>
              </a:rPr>
              <a:t>THỨ TƯ TUẦN V MÙA CHAY</a:t>
            </a:r>
            <a:endParaRPr lang="en-US" sz="2400" b="1" dirty="0">
              <a:solidFill>
                <a:srgbClr val="FFFF00"/>
              </a:solidFill>
            </a:endParaRPr>
          </a:p>
        </p:txBody>
      </p:sp>
    </p:spTree>
    <p:extLst>
      <p:ext uri="{BB962C8B-B14F-4D97-AF65-F5344CB8AC3E}">
        <p14:creationId xmlns:p14="http://schemas.microsoft.com/office/powerpoint/2010/main" val="1284949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 y="742950"/>
            <a:ext cx="8763000" cy="3867152"/>
          </a:xfrm>
        </p:spPr>
        <p:txBody>
          <a:bodyPr>
            <a:noAutofit/>
          </a:bodyPr>
          <a:lstStyle/>
          <a:p>
            <a:pPr algn="just"/>
            <a:r>
              <a:rPr lang="vi-VN" b="1" i="0" dirty="0">
                <a:solidFill>
                  <a:schemeClr val="bg1"/>
                </a:solidFill>
                <a:effectLst/>
                <a:latin typeface="Arial" panose="020B0604020202020204" pitchFamily="34" charset="0"/>
              </a:rPr>
              <a:t>Chúa là Đấng giải thoát tôi khỏi cơn giận của quân thù. Lạy Chúa, Chúa nâng tôi lên cao vượt bọn người chống đối, và cứu tôi khỏi con người gian ác.</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D3D0812-1D50-41C8-A4E8-63267AD852E9}"/>
              </a:ext>
            </a:extLst>
          </p:cNvPr>
          <p:cNvSpPr txBox="1"/>
          <p:nvPr/>
        </p:nvSpPr>
        <p:spPr>
          <a:xfrm>
            <a:off x="1371600" y="152398"/>
            <a:ext cx="5943600" cy="769441"/>
          </a:xfrm>
          <a:prstGeom prst="rect">
            <a:avLst/>
          </a:prstGeom>
          <a:noFill/>
        </p:spPr>
        <p:txBody>
          <a:bodyPr wrap="square" rtlCol="0">
            <a:spAutoFit/>
          </a:bodyPr>
          <a:lstStyle/>
          <a:p>
            <a:pPr algn="ctr"/>
            <a:r>
              <a:rPr lang="vi-VN" sz="4400" b="1" i="0" dirty="0">
                <a:solidFill>
                  <a:srgbClr val="FFFF00"/>
                </a:solidFill>
                <a:effectLst/>
                <a:latin typeface="Arial" panose="020B0604020202020204" pitchFamily="34" charset="0"/>
              </a:rPr>
              <a:t>Ca nhập lễ</a:t>
            </a:r>
            <a:endParaRPr lang="en-US" sz="4400" b="1" dirty="0"/>
          </a:p>
        </p:txBody>
      </p:sp>
    </p:spTree>
    <p:extLst>
      <p:ext uri="{BB962C8B-B14F-4D97-AF65-F5344CB8AC3E}">
        <p14:creationId xmlns:p14="http://schemas.microsoft.com/office/powerpoint/2010/main" val="796509305"/>
      </p:ext>
    </p:extLst>
  </p:cSld>
  <p:clrMapOvr>
    <a:masterClrMapping/>
  </p:clrMapOvr>
  <p:transition spd="slow" advClick="0"/>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209550"/>
            <a:ext cx="5049493" cy="2819400"/>
          </a:xfrm>
          <a:prstGeom prst="rect">
            <a:avLst/>
          </a:prstGeom>
        </p:spPr>
      </p:pic>
      <p:sp>
        <p:nvSpPr>
          <p:cNvPr id="4" name="Rectangle 3"/>
          <p:cNvSpPr/>
          <p:nvPr/>
        </p:nvSpPr>
        <p:spPr>
          <a:xfrm>
            <a:off x="152400" y="2190750"/>
            <a:ext cx="8839200" cy="2492990"/>
          </a:xfrm>
          <a:prstGeom prst="rect">
            <a:avLst/>
          </a:prstGeom>
        </p:spPr>
        <p:txBody>
          <a:bodyPr wrap="square">
            <a:spAutoFit/>
          </a:bodyPr>
          <a:lstStyle/>
          <a:p>
            <a:r>
              <a:rPr lang="vi-VN" sz="4000" b="1" i="0" dirty="0">
                <a:solidFill>
                  <a:srgbClr val="FFFF00"/>
                </a:solidFill>
                <a:effectLst/>
                <a:latin typeface="Arial" panose="020B0604020202020204" pitchFamily="34" charset="0"/>
              </a:rPr>
              <a:t>Bài Ðọc I:</a:t>
            </a:r>
            <a:r>
              <a:rPr lang="vi-VN" sz="4000" b="1" i="0" dirty="0">
                <a:solidFill>
                  <a:srgbClr val="333333"/>
                </a:solidFill>
                <a:effectLst/>
                <a:latin typeface="Arial" panose="020B0604020202020204" pitchFamily="34" charset="0"/>
              </a:rPr>
              <a:t> </a:t>
            </a:r>
            <a:r>
              <a:rPr lang="en-US" sz="4000" b="0" i="0" dirty="0" err="1">
                <a:solidFill>
                  <a:srgbClr val="FFFF00"/>
                </a:solidFill>
                <a:effectLst/>
                <a:latin typeface="Arial" panose="020B0604020202020204" pitchFamily="34" charset="0"/>
              </a:rPr>
              <a:t>Ðn</a:t>
            </a:r>
            <a:r>
              <a:rPr lang="en-US" sz="4000" b="0" i="0" dirty="0">
                <a:solidFill>
                  <a:srgbClr val="FFFF00"/>
                </a:solidFill>
                <a:effectLst/>
                <a:latin typeface="Arial" panose="020B0604020202020204" pitchFamily="34" charset="0"/>
              </a:rPr>
              <a:t> 3, 14-20. 91-92. 95</a:t>
            </a:r>
            <a:endParaRPr lang="en-US" sz="4000" b="1" i="0" dirty="0">
              <a:solidFill>
                <a:srgbClr val="FFFF00"/>
              </a:solidFill>
              <a:effectLst/>
              <a:latin typeface="Arial" panose="020B0604020202020204" pitchFamily="34" charset="0"/>
            </a:endParaRPr>
          </a:p>
          <a:p>
            <a:r>
              <a:rPr lang="sv-SE" sz="3600" b="1" i="0" dirty="0">
                <a:solidFill>
                  <a:srgbClr val="FFFF00"/>
                </a:solidFill>
                <a:effectLst/>
                <a:latin typeface="Arial" panose="020B0604020202020204" pitchFamily="34" charset="0"/>
              </a:rPr>
              <a:t>Trích sách </a:t>
            </a:r>
            <a:r>
              <a:rPr lang="en-US" sz="3600" b="0" i="0" dirty="0">
                <a:solidFill>
                  <a:srgbClr val="333333"/>
                </a:solidFill>
                <a:effectLst/>
                <a:latin typeface="Arial" panose="020B0604020202020204" pitchFamily="34" charset="0"/>
              </a:rPr>
              <a:t> </a:t>
            </a:r>
            <a:r>
              <a:rPr lang="en-US" sz="3600" b="0" i="0" dirty="0" err="1">
                <a:solidFill>
                  <a:schemeClr val="bg1"/>
                </a:solidFill>
                <a:effectLst/>
                <a:latin typeface="Arial" panose="020B0604020202020204" pitchFamily="34" charset="0"/>
              </a:rPr>
              <a:t>Tiên</a:t>
            </a:r>
            <a:r>
              <a:rPr lang="en-US" sz="3600" b="0" i="0" dirty="0">
                <a:solidFill>
                  <a:schemeClr val="bg1"/>
                </a:solidFill>
                <a:effectLst/>
                <a:latin typeface="Arial" panose="020B0604020202020204" pitchFamily="34" charset="0"/>
              </a:rPr>
              <a:t> tri </a:t>
            </a:r>
            <a:r>
              <a:rPr lang="en-US" sz="3600" b="0" i="0" dirty="0" err="1">
                <a:solidFill>
                  <a:schemeClr val="bg1"/>
                </a:solidFill>
                <a:effectLst/>
                <a:latin typeface="Arial" panose="020B0604020202020204" pitchFamily="34" charset="0"/>
              </a:rPr>
              <a:t>Ðaniel</a:t>
            </a:r>
            <a:r>
              <a:rPr lang="en-US" sz="3600" b="0" i="0" dirty="0">
                <a:solidFill>
                  <a:schemeClr val="bg1"/>
                </a:solidFill>
                <a:effectLst/>
                <a:latin typeface="Arial" panose="020B0604020202020204" pitchFamily="34" charset="0"/>
              </a:rPr>
              <a:t>.</a:t>
            </a:r>
            <a:endParaRPr lang="en-US" sz="3600" b="1" i="0" dirty="0">
              <a:solidFill>
                <a:schemeClr val="bg1"/>
              </a:solidFill>
              <a:effectLst/>
              <a:latin typeface="Arial" panose="020B0604020202020204" pitchFamily="34" charset="0"/>
            </a:endParaRPr>
          </a:p>
          <a:p>
            <a:r>
              <a:rPr lang="vi-VN" sz="4000" b="1" i="1" dirty="0">
                <a:solidFill>
                  <a:schemeClr val="bg1"/>
                </a:solidFill>
                <a:effectLst/>
                <a:latin typeface="Arial" panose="020B0604020202020204" pitchFamily="34" charset="0"/>
              </a:rPr>
              <a:t>“Người đã sai thiên </a:t>
            </a:r>
            <a:r>
              <a:rPr lang="vi-VN" sz="4000" b="1" i="1" dirty="0">
                <a:solidFill>
                  <a:schemeClr val="bg1"/>
                </a:solidFill>
                <a:latin typeface="Arial" panose="020B0604020202020204" pitchFamily="34" charset="0"/>
              </a:rPr>
              <a:t>thần của</a:t>
            </a:r>
            <a:r>
              <a:rPr lang="en-US" sz="4000" b="1" i="1" dirty="0">
                <a:solidFill>
                  <a:schemeClr val="bg1"/>
                </a:solidFill>
                <a:latin typeface="Arial" panose="020B0604020202020204" pitchFamily="34" charset="0"/>
              </a:rPr>
              <a:t> </a:t>
            </a:r>
            <a:r>
              <a:rPr lang="vi-VN" sz="4000" b="1" i="1" dirty="0">
                <a:solidFill>
                  <a:schemeClr val="bg1"/>
                </a:solidFill>
                <a:latin typeface="Arial" panose="020B0604020202020204" pitchFamily="34" charset="0"/>
              </a:rPr>
              <a:t>Người đến </a:t>
            </a:r>
            <a:r>
              <a:rPr lang="vi-VN" sz="4000" b="1" i="1" dirty="0">
                <a:solidFill>
                  <a:schemeClr val="bg1"/>
                </a:solidFill>
                <a:effectLst/>
                <a:latin typeface="Arial" panose="020B0604020202020204" pitchFamily="34" charset="0"/>
              </a:rPr>
              <a:t>giải thoát các tôi tớ Người”.</a:t>
            </a:r>
            <a:endParaRPr lang="en-US" sz="36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transition spd="slow" advClick="0"/>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88591"/>
            <a:ext cx="8153400" cy="3181352"/>
          </a:xfrm>
        </p:spPr>
        <p:txBody>
          <a:bodyPr>
            <a:normAutofit/>
          </a:bodyPr>
          <a:lstStyle/>
          <a:p>
            <a:pPr algn="just"/>
            <a:r>
              <a:rPr lang="en-US" b="0" i="0" dirty="0">
                <a:solidFill>
                  <a:srgbClr val="333333"/>
                </a:solidFill>
                <a:effectLst/>
                <a:latin typeface="Arial" panose="020B0604020202020204" pitchFamily="34" charset="0"/>
              </a:rPr>
              <a:t> </a:t>
            </a:r>
            <a:r>
              <a:rPr lang="en-US" b="0" i="0" dirty="0" err="1">
                <a:solidFill>
                  <a:srgbClr val="FFFF00"/>
                </a:solidFill>
                <a:effectLst/>
                <a:latin typeface="Arial" panose="020B0604020202020204" pitchFamily="34" charset="0"/>
              </a:rPr>
              <a:t>Ðn</a:t>
            </a:r>
            <a:r>
              <a:rPr lang="en-US" b="0" i="0" dirty="0">
                <a:solidFill>
                  <a:srgbClr val="FFFF00"/>
                </a:solidFill>
                <a:effectLst/>
                <a:latin typeface="Arial" panose="020B0604020202020204" pitchFamily="34" charset="0"/>
              </a:rPr>
              <a:t> 3, 52. 53. 54. 55. 56</a:t>
            </a:r>
            <a:br>
              <a:rPr lang="de-DE" b="0" i="0" dirty="0">
                <a:solidFill>
                  <a:schemeClr val="bg1"/>
                </a:solidFill>
                <a:effectLst/>
                <a:latin typeface="Arial" panose="020B0604020202020204" pitchFamily="34" charset="0"/>
              </a:rPr>
            </a:br>
            <a:r>
              <a:rPr lang="vi-VN" sz="4800" b="1" i="0" dirty="0">
                <a:solidFill>
                  <a:schemeClr val="bg1"/>
                </a:solidFill>
                <a:effectLst/>
                <a:latin typeface="Arial" panose="020B0604020202020204" pitchFamily="34" charset="0"/>
              </a:rPr>
              <a:t>Ðáp: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đáng</a:t>
            </a:r>
            <a:r>
              <a:rPr lang="en-US" b="1" i="0" dirty="0">
                <a:solidFill>
                  <a:schemeClr val="bg1"/>
                </a:solidFill>
                <a:effectLst/>
                <a:latin typeface="Arial" panose="020B0604020202020204" pitchFamily="34" charset="0"/>
              </a:rPr>
              <a:t> ca </a:t>
            </a:r>
            <a:r>
              <a:rPr lang="en-US" b="1" i="0" dirty="0" err="1">
                <a:solidFill>
                  <a:schemeClr val="bg1"/>
                </a:solidFill>
                <a:effectLst/>
                <a:latin typeface="Arial" panose="020B0604020202020204" pitchFamily="34" charset="0"/>
              </a:rPr>
              <a:t>ngợi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vinh</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muôn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09456C1-62D6-4803-A016-943B5971D1B5}"/>
              </a:ext>
            </a:extLst>
          </p:cNvPr>
          <p:cNvSpPr txBox="1"/>
          <p:nvPr/>
        </p:nvSpPr>
        <p:spPr>
          <a:xfrm>
            <a:off x="2667000" y="1123950"/>
            <a:ext cx="2667000" cy="769441"/>
          </a:xfrm>
          <a:prstGeom prst="rect">
            <a:avLst/>
          </a:prstGeom>
          <a:noFill/>
        </p:spPr>
        <p:txBody>
          <a:bodyPr wrap="square" rtlCol="0">
            <a:spAutoFit/>
          </a:bodyPr>
          <a:lstStyle/>
          <a:p>
            <a:r>
              <a:rPr lang="en-US" sz="4400" b="1" dirty="0">
                <a:solidFill>
                  <a:srgbClr val="FFFF00"/>
                </a:solidFill>
                <a:latin typeface="Arial" panose="020B0604020202020204" pitchFamily="34" charset="0"/>
                <a:cs typeface="Arial" panose="020B0604020202020204" pitchFamily="34" charset="0"/>
              </a:rPr>
              <a:t>ĐAP CA :</a:t>
            </a:r>
          </a:p>
        </p:txBody>
      </p:sp>
    </p:spTree>
    <p:extLst>
      <p:ext uri="{BB962C8B-B14F-4D97-AF65-F5344CB8AC3E}">
        <p14:creationId xmlns:p14="http://schemas.microsoft.com/office/powerpoint/2010/main" val="4233862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276350"/>
            <a:ext cx="8382001" cy="3566160"/>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phán</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lại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sống</a:t>
            </a:r>
            <a:r>
              <a:rPr lang="en-US" b="1" i="0" dirty="0">
                <a:solidFill>
                  <a:schemeClr val="bg1"/>
                </a:solidFill>
                <a:effectLst/>
                <a:latin typeface="Arial" panose="020B0604020202020204" pitchFamily="34" charset="0"/>
              </a:rPr>
              <a:t>; ai tin Ta,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không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chết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a:t>
            </a:r>
            <a:endParaRPr lang="en-US" b="1" dirty="0">
              <a:solidFill>
                <a:schemeClr val="bg1"/>
              </a:solidFill>
              <a:effectLst/>
              <a:cs typeface="Times New Roman" pitchFamily="18" charset="0"/>
            </a:endParaRPr>
          </a:p>
        </p:txBody>
      </p:sp>
      <p:sp>
        <p:nvSpPr>
          <p:cNvPr id="3" name="TextBox 2"/>
          <p:cNvSpPr txBox="1"/>
          <p:nvPr/>
        </p:nvSpPr>
        <p:spPr>
          <a:xfrm>
            <a:off x="990600" y="1047750"/>
            <a:ext cx="6678367" cy="769441"/>
          </a:xfrm>
          <a:prstGeom prst="rect">
            <a:avLst/>
          </a:prstGeom>
          <a:noFill/>
        </p:spPr>
        <p:txBody>
          <a:bodyPr wrap="non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p>
        </p:txBody>
      </p:sp>
    </p:spTree>
    <p:extLst>
      <p:ext uri="{BB962C8B-B14F-4D97-AF65-F5344CB8AC3E}">
        <p14:creationId xmlns:p14="http://schemas.microsoft.com/office/powerpoint/2010/main" val="2212893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pic>
        <p:nvPicPr>
          <p:cNvPr id="1026" name="Picture 2" descr="t4 t5 MC">
            <a:extLst>
              <a:ext uri="{FF2B5EF4-FFF2-40B4-BE49-F238E27FC236}">
                <a16:creationId xmlns:a16="http://schemas.microsoft.com/office/drawing/2014/main" id="{1274EE45-0018-4729-8E8A-9A31F9DD87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6">
            <a:extLst>
              <a:ext uri="{FF2B5EF4-FFF2-40B4-BE49-F238E27FC236}">
                <a16:creationId xmlns:a16="http://schemas.microsoft.com/office/drawing/2014/main" id="{41DCE385-AC23-4755-8623-462766A7C38E}"/>
              </a:ext>
            </a:extLst>
          </p:cNvPr>
          <p:cNvSpPr txBox="1">
            <a:spLocks/>
          </p:cNvSpPr>
          <p:nvPr/>
        </p:nvSpPr>
        <p:spPr>
          <a:xfrm>
            <a:off x="3733800" y="3028950"/>
            <a:ext cx="5715000" cy="584775"/>
          </a:xfrm>
          <a:prstGeom prst="rect">
            <a:avLst/>
          </a:prstGeom>
          <a:noFill/>
        </p:spPr>
        <p:txBody>
          <a:bodyPr vert="horz" wrap="square" lIns="91440" tIns="45720" rIns="91440" bIns="45720" rtlCol="0">
            <a:sp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nb-NO" b="1" i="0" dirty="0">
                <a:solidFill>
                  <a:srgbClr val="0070C0"/>
                </a:solidFill>
                <a:effectLst/>
                <a:latin typeface="Arial" panose="020B0604020202020204" pitchFamily="34" charset="0"/>
              </a:rPr>
              <a:t>PHÚC ÂM: Ga 8, 31-42</a:t>
            </a:r>
            <a:endParaRPr lang="en-US" b="1" dirty="0">
              <a:solidFill>
                <a:srgbClr val="0070C0"/>
              </a:solidFill>
            </a:endParaRPr>
          </a:p>
        </p:txBody>
      </p:sp>
    </p:spTree>
    <p:extLst>
      <p:ext uri="{BB962C8B-B14F-4D97-AF65-F5344CB8AC3E}">
        <p14:creationId xmlns:p14="http://schemas.microsoft.com/office/powerpoint/2010/main" val="613568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7700" y="1123950"/>
            <a:ext cx="7848600" cy="3505200"/>
          </a:xfrm>
        </p:spPr>
        <p:txBody>
          <a:bodyPr>
            <a:normAutofit/>
          </a:bodyPr>
          <a:lstStyle/>
          <a:p>
            <a:pPr algn="just"/>
            <a:r>
              <a:rPr lang="vi-VN" b="1" i="0" dirty="0">
                <a:solidFill>
                  <a:schemeClr val="bg1"/>
                </a:solidFill>
                <a:effectLst/>
                <a:latin typeface="Arial" panose="020B0604020202020204" pitchFamily="34" charset="0"/>
              </a:rPr>
              <a:t>Thiên Chúa đã đem chúng ta về nước Con yêu dấu của Chúa, trong Người chúng ta được ơn cứu rỗi nhờ Máu Người, và được ơn tha tội.</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1754E6B7-9BAE-465E-B668-C9B4A5F97AA9}"/>
              </a:ext>
            </a:extLst>
          </p:cNvPr>
          <p:cNvSpPr txBox="1"/>
          <p:nvPr/>
        </p:nvSpPr>
        <p:spPr>
          <a:xfrm>
            <a:off x="2743200" y="354509"/>
            <a:ext cx="4419600" cy="769441"/>
          </a:xfrm>
          <a:prstGeom prst="rect">
            <a:avLst/>
          </a:prstGeom>
          <a:noFill/>
        </p:spPr>
        <p:txBody>
          <a:bodyPr wrap="square" rtlCol="0">
            <a:spAutoFit/>
          </a:bodyPr>
          <a:lstStyle/>
          <a:p>
            <a:r>
              <a:rPr lang="en-US" sz="4400" b="1" dirty="0">
                <a:solidFill>
                  <a:srgbClr val="FFFF00"/>
                </a:solidFill>
              </a:rPr>
              <a:t>Ca </a:t>
            </a:r>
            <a:r>
              <a:rPr lang="en-US" sz="4400" b="1" dirty="0" err="1">
                <a:solidFill>
                  <a:srgbClr val="FFFF00"/>
                </a:solidFill>
              </a:rPr>
              <a:t>Hiệp</a:t>
            </a:r>
            <a:r>
              <a:rPr lang="en-US" sz="4400" b="1" dirty="0">
                <a:solidFill>
                  <a:srgbClr val="FFFF00"/>
                </a:solidFill>
              </a:rPr>
              <a:t> </a:t>
            </a:r>
            <a:r>
              <a:rPr lang="en-US" sz="4400" b="1" dirty="0" err="1">
                <a:solidFill>
                  <a:srgbClr val="FFFF00"/>
                </a:solidFill>
              </a:rPr>
              <a:t>Lễ</a:t>
            </a:r>
            <a:endParaRPr lang="en-US" sz="4400" b="1" dirty="0">
              <a:solidFill>
                <a:srgbClr val="FFFF00"/>
              </a:solidFill>
            </a:endParaRPr>
          </a:p>
        </p:txBody>
      </p:sp>
    </p:spTree>
    <p:extLst>
      <p:ext uri="{BB962C8B-B14F-4D97-AF65-F5344CB8AC3E}">
        <p14:creationId xmlns:p14="http://schemas.microsoft.com/office/powerpoint/2010/main" val="602565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1649</TotalTime>
  <Words>193</Words>
  <Application>Microsoft Office PowerPoint</Application>
  <PresentationFormat>On-screen Show (16:9)</PresentationFormat>
  <Paragraphs>19</Paragraphs>
  <Slides>10</Slides>
  <Notes>1</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10</vt:i4>
      </vt:variant>
    </vt:vector>
  </HeadingPairs>
  <TitlesOfParts>
    <vt:vector size="17" baseType="lpstr">
      <vt:lpstr>Arial</vt:lpstr>
      <vt:lpstr>Calibri</vt:lpstr>
      <vt:lpstr>UTM American Sans</vt:lpstr>
      <vt:lpstr>Office Theme</vt:lpstr>
      <vt:lpstr>1_Office Theme</vt:lpstr>
      <vt:lpstr>2_Office Theme</vt:lpstr>
      <vt:lpstr>19_Office Theme</vt:lpstr>
      <vt:lpstr> </vt:lpstr>
      <vt:lpstr>Chúa là Đấng giải thoát tôi khỏi cơn giận của quân thù. Lạy Chúa, Chúa nâng tôi lên cao vượt bọn người chống đối, và cứu tôi khỏi con người gian ác.</vt:lpstr>
      <vt:lpstr>PowerPoint Presentation</vt:lpstr>
      <vt:lpstr> Ðn 3, 52. 53. 54. 55. 56 Ðáp: Chúa đáng ca ngợi và tôn vinh muôn đời</vt:lpstr>
      <vt:lpstr>Chúa phán: “Ta là sự sống lại và là sự sống; ai tin Ta, sẽ không chết đời đời”.</vt:lpstr>
      <vt:lpstr> </vt:lpstr>
      <vt:lpstr>PowerPoint Presentation</vt:lpstr>
      <vt:lpstr>Thiên Chúa đã đem chúng ta về nước Con yêu dấu của Chúa, trong Người chúng ta được ơn cứu rỗi nhờ Máu Người, và được ơn tha tội.</vt:lpstr>
      <vt:lpstr>Ca Kết Lễ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84</cp:revision>
  <dcterms:created xsi:type="dcterms:W3CDTF">2023-01-29T22:00:16Z</dcterms:created>
  <dcterms:modified xsi:type="dcterms:W3CDTF">2025-04-05T11:25:07Z</dcterms:modified>
</cp:coreProperties>
</file>