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81" r:id="rId9"/>
    <p:sldId id="461" r:id="rId10"/>
    <p:sldId id="414" r:id="rId11"/>
    <p:sldId id="422" r:id="rId12"/>
    <p:sldId id="433" r:id="rId13"/>
    <p:sldId id="48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300"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5/31/2025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4" name="Picture 3">
            <a:extLst>
              <a:ext uri="{FF2B5EF4-FFF2-40B4-BE49-F238E27FC236}">
                <a16:creationId xmlns:a16="http://schemas.microsoft.com/office/drawing/2014/main" id="{0EB223E8-C0C3-43B0-A43A-909E11C79D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
            <a:ext cx="9144000" cy="5143498"/>
          </a:xfrm>
          <a:prstGeom prst="rect">
            <a:avLst/>
          </a:prstGeom>
        </p:spPr>
      </p:pic>
      <p:pic>
        <p:nvPicPr>
          <p:cNvPr id="8" name="Picture 7">
            <a:extLst>
              <a:ext uri="{FF2B5EF4-FFF2-40B4-BE49-F238E27FC236}">
                <a16:creationId xmlns:a16="http://schemas.microsoft.com/office/drawing/2014/main" id="{80EA4665-BC2E-42A8-A5D8-1D97E48C95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61950"/>
            <a:ext cx="1066800" cy="1066800"/>
          </a:xfrm>
          <a:prstGeom prst="rect">
            <a:avLst/>
          </a:prstGeom>
        </p:spPr>
      </p:pic>
      <p:sp>
        <p:nvSpPr>
          <p:cNvPr id="10" name="TextBox 9">
            <a:extLst>
              <a:ext uri="{FF2B5EF4-FFF2-40B4-BE49-F238E27FC236}">
                <a16:creationId xmlns:a16="http://schemas.microsoft.com/office/drawing/2014/main" id="{02278D53-278D-4935-9DB9-83376173F4EF}"/>
              </a:ext>
            </a:extLst>
          </p:cNvPr>
          <p:cNvSpPr txBox="1"/>
          <p:nvPr/>
        </p:nvSpPr>
        <p:spPr>
          <a:xfrm>
            <a:off x="2590800" y="3409950"/>
            <a:ext cx="54102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TƯ TUẦN VII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4" name="Picture 3">
            <a:extLst>
              <a:ext uri="{FF2B5EF4-FFF2-40B4-BE49-F238E27FC236}">
                <a16:creationId xmlns:a16="http://schemas.microsoft.com/office/drawing/2014/main" id="{0EB223E8-C0C3-43B0-A43A-909E11C79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00"/>
            <a:ext cx="9144000" cy="5143498"/>
          </a:xfrm>
          <a:prstGeom prst="rect">
            <a:avLst/>
          </a:prstGeom>
        </p:spPr>
      </p:pic>
      <p:pic>
        <p:nvPicPr>
          <p:cNvPr id="8" name="Picture 7">
            <a:extLst>
              <a:ext uri="{FF2B5EF4-FFF2-40B4-BE49-F238E27FC236}">
                <a16:creationId xmlns:a16="http://schemas.microsoft.com/office/drawing/2014/main" id="{80EA4665-BC2E-42A8-A5D8-1D97E48C9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66800" cy="1066800"/>
          </a:xfrm>
          <a:prstGeom prst="rect">
            <a:avLst/>
          </a:prstGeom>
        </p:spPr>
      </p:pic>
      <p:sp>
        <p:nvSpPr>
          <p:cNvPr id="10" name="TextBox 9">
            <a:extLst>
              <a:ext uri="{FF2B5EF4-FFF2-40B4-BE49-F238E27FC236}">
                <a16:creationId xmlns:a16="http://schemas.microsoft.com/office/drawing/2014/main" id="{02278D53-278D-4935-9DB9-83376173F4EF}"/>
              </a:ext>
            </a:extLst>
          </p:cNvPr>
          <p:cNvSpPr txBox="1"/>
          <p:nvPr/>
        </p:nvSpPr>
        <p:spPr>
          <a:xfrm>
            <a:off x="2590800" y="3409950"/>
            <a:ext cx="54102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TƯ TUẦN VII PHỤC SINH</a:t>
            </a:r>
            <a:endParaRPr lang="en-US" sz="2800" b="1" i="0" dirty="0">
              <a:solidFill>
                <a:srgbClr val="00B0F0"/>
              </a:solidFill>
              <a:effectLst/>
              <a:latin typeface="Helvetica Neue"/>
            </a:endParaRPr>
          </a:p>
        </p:txBody>
      </p:sp>
    </p:spTree>
    <p:extLst>
      <p:ext uri="{BB962C8B-B14F-4D97-AF65-F5344CB8AC3E}">
        <p14:creationId xmlns:p14="http://schemas.microsoft.com/office/powerpoint/2010/main" val="309952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14350"/>
            <a:ext cx="9144000" cy="760559"/>
          </a:xfrm>
        </p:spPr>
        <p:txBody>
          <a:bodyPr>
            <a:normAutofit fontScale="90000"/>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323850" y="1509921"/>
            <a:ext cx="8496300" cy="2123658"/>
          </a:xfrm>
          <a:prstGeom prst="rect">
            <a:avLst/>
          </a:prstGeom>
          <a:noFill/>
        </p:spPr>
        <p:txBody>
          <a:bodyPr wrap="square" rtlCol="0">
            <a:spAutoFit/>
          </a:bodyPr>
          <a:lstStyle/>
          <a:p>
            <a:r>
              <a:rPr lang="en-US" sz="4400" b="1" i="0" dirty="0" err="1">
                <a:solidFill>
                  <a:srgbClr val="C00000"/>
                </a:solidFill>
                <a:effectLst/>
                <a:latin typeface="Arial" panose="020B0604020202020204" pitchFamily="34" charset="0"/>
              </a:rPr>
              <a:t>Hết</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thảy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muôn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dân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hãy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vỗ</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tay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hãy</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reo</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mừng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Thiên</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Chúa</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tiếng</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reo</a:t>
            </a:r>
            <a:r>
              <a:rPr lang="en-US" sz="4400" b="1" i="0" dirty="0">
                <a:solidFill>
                  <a:srgbClr val="C00000"/>
                </a:solidFill>
                <a:effectLst/>
                <a:latin typeface="Arial" panose="020B0604020202020204" pitchFamily="34" charset="0"/>
              </a:rPr>
              <a:t> </a:t>
            </a:r>
            <a:r>
              <a:rPr lang="en-US" sz="4400" b="1" i="0" dirty="0" err="1">
                <a:solidFill>
                  <a:srgbClr val="C00000"/>
                </a:solidFill>
                <a:effectLst/>
                <a:latin typeface="Arial" panose="020B0604020202020204" pitchFamily="34" charset="0"/>
              </a:rPr>
              <a:t>vui</a:t>
            </a:r>
            <a:r>
              <a:rPr lang="en-US" sz="4400" b="1" i="0" dirty="0">
                <a:solidFill>
                  <a:srgbClr val="C00000"/>
                </a:solidFill>
                <a:effectLst/>
                <a:latin typeface="Arial" panose="020B0604020202020204" pitchFamily="34" charset="0"/>
              </a:rPr>
              <a:t> – Alleluia.</a:t>
            </a:r>
            <a:endParaRPr lang="en-US" sz="44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61950"/>
            <a:ext cx="86868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a:t>
            </a:r>
            <a:r>
              <a:rPr lang="en-US" sz="3600" dirty="0">
                <a:solidFill>
                  <a:srgbClr val="0070C0"/>
                </a:solidFill>
                <a:latin typeface="Arial" panose="020B0604020202020204" pitchFamily="34" charset="0"/>
                <a:cs typeface="Arial" panose="020B0604020202020204" pitchFamily="34" charset="0"/>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20, 28-38</a:t>
            </a:r>
            <a:br>
              <a:rPr lang="en-US" sz="4000" dirty="0">
                <a:solidFill>
                  <a:srgbClr val="0070C0"/>
                </a:solidFill>
                <a:latin typeface="Arial" panose="020B0604020202020204" pitchFamily="34" charset="0"/>
                <a:cs typeface="Arial" panose="020B0604020202020204" pitchFamily="34" charset="0"/>
              </a:rPr>
            </a:br>
            <a:r>
              <a:rPr lang="vi-VN" sz="4000" b="1" i="1" dirty="0">
                <a:solidFill>
                  <a:srgbClr val="C00000"/>
                </a:solidFill>
                <a:effectLst/>
                <a:latin typeface="Arial" panose="020B0604020202020204" pitchFamily="34" charset="0"/>
              </a:rPr>
              <a:t>“Tôi xin ký thác các ông cho Thiên Chúa, Ðấng có quyền năng kiến tạo và ban cho các ông được dự phần gia nghiệp”.</a:t>
            </a:r>
            <a:br>
              <a:rPr lang="en-US" sz="4000" b="1" i="1" dirty="0">
                <a:solidFill>
                  <a:srgbClr val="C00000"/>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242316"/>
            <a:ext cx="3962400" cy="1901984"/>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600200" y="1504950"/>
            <a:ext cx="6553200" cy="646331"/>
          </a:xfrm>
          <a:prstGeom prst="rect">
            <a:avLst/>
          </a:prstGeom>
          <a:noFill/>
        </p:spPr>
        <p:txBody>
          <a:bodyPr wrap="square">
            <a:spAutoFit/>
          </a:bodyPr>
          <a:lstStyle/>
          <a:p>
            <a:r>
              <a:rPr lang="da-DK" sz="3600" b="0" i="0" dirty="0">
                <a:solidFill>
                  <a:srgbClr val="0070C0"/>
                </a:solidFill>
                <a:effectLst/>
                <a:latin typeface="Arial" panose="020B0604020202020204" pitchFamily="34" charset="0"/>
              </a:rPr>
              <a:t>Tv 67, 29-30. 33-35a. 35b-36c</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381000" y="2028141"/>
            <a:ext cx="8001000" cy="2266949"/>
          </a:xfrm>
        </p:spPr>
        <p:txBody>
          <a:bodyPr>
            <a:normAutofit/>
          </a:bodyPr>
          <a:lstStyle/>
          <a:p>
            <a:pPr algn="just"/>
            <a:r>
              <a:rPr lang="vi-VN" b="1" i="0" dirty="0">
                <a:solidFill>
                  <a:srgbClr val="C00000"/>
                </a:solidFill>
                <a:effectLst/>
                <a:latin typeface="Arial" panose="020B0604020202020204" pitchFamily="34" charset="0"/>
              </a:rPr>
              <a:t>Ðáp: Chư quốc trần ai, hãy ca khen Thiên Chúa (c. 33a).</a:t>
            </a:r>
            <a:endParaRPr lang="en-US" b="1" i="1" dirty="0">
              <a:solidFill>
                <a:srgbClr val="C00000"/>
              </a:solidFill>
            </a:endParaRPr>
          </a:p>
        </p:txBody>
      </p:sp>
      <p:pic>
        <p:nvPicPr>
          <p:cNvPr id="3" name="Picture 2">
            <a:extLst>
              <a:ext uri="{FF2B5EF4-FFF2-40B4-BE49-F238E27FC236}">
                <a16:creationId xmlns:a16="http://schemas.microsoft.com/office/drawing/2014/main" id="{6DC60AD3-1509-46E1-9202-2209278CD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4171950"/>
            <a:ext cx="885825" cy="885825"/>
          </a:xfrm>
          <a:prstGeom prst="rect">
            <a:avLst/>
          </a:prstGeom>
        </p:spPr>
      </p:pic>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447800" y="285750"/>
            <a:ext cx="62484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en-US" sz="4000" b="0" i="0" dirty="0">
                <a:solidFill>
                  <a:srgbClr val="0070C0"/>
                </a:solidFill>
                <a:effectLst/>
                <a:latin typeface="Arial" panose="020B0604020202020204" pitchFamily="34" charset="0"/>
              </a:rPr>
              <a:t>Mt 28, 19 </a:t>
            </a:r>
            <a:r>
              <a:rPr lang="en-US" sz="4000" b="0" i="0" dirty="0" err="1">
                <a:solidFill>
                  <a:srgbClr val="0070C0"/>
                </a:solidFill>
                <a:effectLst/>
                <a:latin typeface="Arial" panose="020B0604020202020204" pitchFamily="34" charset="0"/>
              </a:rPr>
              <a:t>và</a:t>
            </a:r>
            <a:r>
              <a:rPr lang="en-US" sz="4000" b="0" i="0" dirty="0">
                <a:solidFill>
                  <a:srgbClr val="0070C0"/>
                </a:solidFill>
                <a:effectLst/>
                <a:latin typeface="Arial" panose="020B0604020202020204" pitchFamily="34" charset="0"/>
              </a:rPr>
              <a:t> 20</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en-US" b="1" i="0" dirty="0">
                <a:solidFill>
                  <a:srgbClr val="C00000"/>
                </a:solidFill>
                <a:effectLst/>
                <a:latin typeface="Arial" panose="020B0604020202020204" pitchFamily="34" charset="0"/>
              </a:rPr>
              <a:t>Alleluia, alleluia! – </a:t>
            </a:r>
            <a:r>
              <a:rPr lang="en-US" b="1" i="0" dirty="0" err="1">
                <a:solidFill>
                  <a:srgbClr val="C00000"/>
                </a:solidFill>
                <a:effectLst/>
                <a:latin typeface="Arial" panose="020B0604020202020204" pitchFamily="34" charset="0"/>
              </a:rPr>
              <a:t>Chúa</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phán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hãy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giảng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dạy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muôn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dân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ở </a:t>
            </a:r>
            <a:r>
              <a:rPr lang="en-US" b="1" i="0" dirty="0" err="1">
                <a:solidFill>
                  <a:srgbClr val="C00000"/>
                </a:solidFill>
                <a:effectLst/>
                <a:latin typeface="Arial" panose="020B0604020202020204" pitchFamily="34" charset="0"/>
              </a:rPr>
              <a:t>cùng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mọi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ngày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cho</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đến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tận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thế</a:t>
            </a:r>
            <a:r>
              <a:rPr lang="en-US" b="1" i="0" dirty="0">
                <a:solidFill>
                  <a:srgbClr val="C00000"/>
                </a:solidFill>
                <a:effectLst/>
                <a:latin typeface="Arial" panose="020B0604020202020204" pitchFamily="34" charset="0"/>
              </a:rPr>
              <a:t>”. – Alleluia.</a:t>
            </a:r>
            <a:endParaRPr lang="en-US" b="1" i="1" dirty="0">
              <a:solidFill>
                <a:srgbClr val="C00000"/>
              </a:solidFill>
            </a:endParaRPr>
          </a:p>
        </p:txBody>
      </p:sp>
      <p:pic>
        <p:nvPicPr>
          <p:cNvPr id="4" name="Picture 3">
            <a:extLst>
              <a:ext uri="{FF2B5EF4-FFF2-40B4-BE49-F238E27FC236}">
                <a16:creationId xmlns:a16="http://schemas.microsoft.com/office/drawing/2014/main" id="{5568F5BC-AE6E-4715-9C24-7E69D9FE2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400" y="4248150"/>
            <a:ext cx="809625" cy="809625"/>
          </a:xfrm>
          <a:prstGeom prst="rect">
            <a:avLst/>
          </a:prstGeom>
        </p:spPr>
      </p:pic>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4" name="Picture 3">
            <a:extLst>
              <a:ext uri="{FF2B5EF4-FFF2-40B4-BE49-F238E27FC236}">
                <a16:creationId xmlns:a16="http://schemas.microsoft.com/office/drawing/2014/main" id="{0EB223E8-C0C3-43B0-A43A-909E11C79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700"/>
            <a:ext cx="9144000" cy="5143498"/>
          </a:xfrm>
          <a:prstGeom prst="rect">
            <a:avLst/>
          </a:prstGeom>
        </p:spPr>
      </p:pic>
      <p:pic>
        <p:nvPicPr>
          <p:cNvPr id="8" name="Picture 7">
            <a:extLst>
              <a:ext uri="{FF2B5EF4-FFF2-40B4-BE49-F238E27FC236}">
                <a16:creationId xmlns:a16="http://schemas.microsoft.com/office/drawing/2014/main" id="{80EA4665-BC2E-42A8-A5D8-1D97E48C95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361950"/>
            <a:ext cx="1066800" cy="1066800"/>
          </a:xfrm>
          <a:prstGeom prst="rect">
            <a:avLst/>
          </a:prstGeom>
        </p:spPr>
      </p:pic>
      <p:sp>
        <p:nvSpPr>
          <p:cNvPr id="10" name="TextBox 9">
            <a:extLst>
              <a:ext uri="{FF2B5EF4-FFF2-40B4-BE49-F238E27FC236}">
                <a16:creationId xmlns:a16="http://schemas.microsoft.com/office/drawing/2014/main" id="{02278D53-278D-4935-9DB9-83376173F4EF}"/>
              </a:ext>
            </a:extLst>
          </p:cNvPr>
          <p:cNvSpPr txBox="1"/>
          <p:nvPr/>
        </p:nvSpPr>
        <p:spPr>
          <a:xfrm>
            <a:off x="2590800" y="3409950"/>
            <a:ext cx="5410200" cy="584775"/>
          </a:xfrm>
          <a:prstGeom prst="rect">
            <a:avLst/>
          </a:prstGeom>
          <a:noFill/>
        </p:spPr>
        <p:txBody>
          <a:bodyPr wrap="square">
            <a:spAutoFit/>
          </a:bodyPr>
          <a:lstStyle/>
          <a:p>
            <a:pPr algn="l"/>
            <a:r>
              <a:rPr lang="nb-NO" sz="3200" b="1" i="0" dirty="0">
                <a:solidFill>
                  <a:srgbClr val="00B0F0"/>
                </a:solidFill>
                <a:effectLst/>
                <a:latin typeface="Arial" panose="020B0604020202020204" pitchFamily="34" charset="0"/>
              </a:rPr>
              <a:t>Phúc Âm: Ga 17, 11b-19</a:t>
            </a:r>
            <a:endParaRPr lang="en-US" sz="3200" b="1" i="0" dirty="0">
              <a:solidFill>
                <a:srgbClr val="00B0F0"/>
              </a:solidFill>
              <a:effectLst/>
              <a:latin typeface="Helvetica Neue"/>
            </a:endParaRPr>
          </a:p>
        </p:txBody>
      </p:sp>
    </p:spTree>
    <p:extLst>
      <p:ext uri="{BB962C8B-B14F-4D97-AF65-F5344CB8AC3E}">
        <p14:creationId xmlns:p14="http://schemas.microsoft.com/office/powerpoint/2010/main" val="138980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b="1" dirty="0">
                <a:solidFill>
                  <a:srgbClr val="C00000"/>
                </a:solidFill>
              </a:rPr>
              <a:t>Ca </a:t>
            </a:r>
            <a:r>
              <a:rPr lang="en-US" sz="6000" b="1" dirty="0" err="1">
                <a:solidFill>
                  <a:srgbClr val="C00000"/>
                </a:solidFill>
              </a:rPr>
              <a:t>Dâng</a:t>
            </a:r>
            <a:r>
              <a:rPr lang="en-US" sz="6000" b="1" dirty="0">
                <a:solidFill>
                  <a:srgbClr val="C00000"/>
                </a:solidFill>
              </a:rPr>
              <a:t> </a:t>
            </a:r>
            <a:r>
              <a:rPr lang="en-US" sz="6000" b="1"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533400" y="895350"/>
            <a:ext cx="8458200" cy="3785652"/>
          </a:xfrm>
          <a:prstGeom prst="rect">
            <a:avLst/>
          </a:prstGeom>
          <a:noFill/>
        </p:spPr>
        <p:txBody>
          <a:bodyPr wrap="square" rtlCol="0">
            <a:spAutoFit/>
          </a:bodyPr>
          <a:lstStyle/>
          <a:p>
            <a:pPr algn="just"/>
            <a:r>
              <a:rPr lang="vi-VN" sz="4000" b="1" i="0" dirty="0">
                <a:solidFill>
                  <a:srgbClr val="C00000"/>
                </a:solidFill>
                <a:effectLst/>
                <a:latin typeface="Arial" panose="020B0604020202020204" pitchFamily="34" charset="0"/>
              </a:rPr>
              <a:t>Chúa phán: Khi Đấng phù trợ đến, Đấng Thầy sẽ sai đến với các con, Người là thần chân lý bởi Cha mà ra. Người sẽ làm chứng về Thầy, và các con cũng sẽ làm chứng về Thầy – Alleluia.</a:t>
            </a:r>
            <a:endParaRPr lang="en-US" sz="40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622</TotalTime>
  <Words>217</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20, 28-38 “Tôi xin ký thác các ông cho Thiên Chúa, Ðấng có quyền năng kiến tạo và ban cho các ông được dự phần gia nghiệp”. Bài trích sách Công vụ Tông Đồ.</vt:lpstr>
      <vt:lpstr>Ðáp: Chư quốc trần ai, hãy ca khen Thiên Chúa (c. 33a).</vt:lpstr>
      <vt:lpstr>Alleluia, alleluia! – Chúa phán: “Các con hãy đi giảng dạy muôn dân: Thầy sẽ ở cùng các con mọi ngày cho đến tận thế”.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29</cp:revision>
  <dcterms:created xsi:type="dcterms:W3CDTF">2025-03-12T05:53:40Z</dcterms:created>
  <dcterms:modified xsi:type="dcterms:W3CDTF">2025-05-31T06:10:48Z</dcterms:modified>
</cp:coreProperties>
</file>