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804" r:id="rId2"/>
    <p:sldMasterId id="2147483828" r:id="rId3"/>
  </p:sldMasterIdLst>
  <p:notesMasterIdLst>
    <p:notesMasterId r:id="rId15"/>
  </p:notesMasterIdLst>
  <p:sldIdLst>
    <p:sldId id="256" r:id="rId4"/>
    <p:sldId id="358" r:id="rId5"/>
    <p:sldId id="387" r:id="rId6"/>
    <p:sldId id="370" r:id="rId7"/>
    <p:sldId id="463" r:id="rId8"/>
    <p:sldId id="483" r:id="rId9"/>
    <p:sldId id="461" r:id="rId10"/>
    <p:sldId id="414" r:id="rId11"/>
    <p:sldId id="422" r:id="rId12"/>
    <p:sldId id="433" r:id="rId13"/>
    <p:sldId id="484" r:id="rId14"/>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30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81DE4D-090A-48C9-99B7-0BB1FB5F858F}" type="datetimeFigureOut">
              <a:rPr lang="en-US" smtClean="0"/>
              <a:t>5/31/2025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F04401-F08B-4ACC-99CD-2533AB8AC232}" type="slidenum">
              <a:rPr lang="en-US" smtClean="0"/>
              <a:t>‹#›</a:t>
            </a:fld>
            <a:endParaRPr lang="en-US"/>
          </a:p>
        </p:txBody>
      </p:sp>
    </p:spTree>
    <p:extLst>
      <p:ext uri="{BB962C8B-B14F-4D97-AF65-F5344CB8AC3E}">
        <p14:creationId xmlns:p14="http://schemas.microsoft.com/office/powerpoint/2010/main" val="3829353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F04401-F08B-4ACC-99CD-2533AB8AC232}" type="slidenum">
              <a:rPr lang="en-US" smtClean="0"/>
              <a:t>4</a:t>
            </a:fld>
            <a:endParaRPr lang="en-US"/>
          </a:p>
        </p:txBody>
      </p:sp>
    </p:spTree>
    <p:extLst>
      <p:ext uri="{BB962C8B-B14F-4D97-AF65-F5344CB8AC3E}">
        <p14:creationId xmlns:p14="http://schemas.microsoft.com/office/powerpoint/2010/main" val="41704101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1198903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13366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8654179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29677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40973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528301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19589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04311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03041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578419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036249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056895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15212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260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944604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266058202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091974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030580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1839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6691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3564943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17295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0FBA4A0-73B6-49E7-A441-BC8F089A94F0}" type="datetimeFigureOut">
              <a:rPr lang="en-US" smtClean="0"/>
              <a:t>5/31/2025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83030744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96902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01189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946666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69397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7059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33952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0FBA4A0-73B6-49E7-A441-BC8F089A94F0}" type="datetimeFigureOut">
              <a:rPr lang="en-US" smtClean="0"/>
              <a:t>5/31/2025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581044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0FBA4A0-73B6-49E7-A441-BC8F089A94F0}" type="datetimeFigureOut">
              <a:rPr lang="en-US" smtClean="0"/>
              <a:t>5/31/2025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12514589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0FBA4A0-73B6-49E7-A441-BC8F089A94F0}" type="datetimeFigureOut">
              <a:rPr lang="en-US" smtClean="0"/>
              <a:t>5/31/2025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5381865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1328284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0FBA4A0-73B6-49E7-A441-BC8F089A94F0}" type="datetimeFigureOut">
              <a:rPr lang="en-US" smtClean="0"/>
              <a:t>5/31/2025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D5DA27C-BF99-49E1-A446-41D24B00F5B5}" type="slidenum">
              <a:rPr lang="en-US" smtClean="0"/>
              <a:t>‹#›</a:t>
            </a:fld>
            <a:endParaRPr lang="en-US"/>
          </a:p>
        </p:txBody>
      </p:sp>
    </p:spTree>
    <p:extLst>
      <p:ext uri="{BB962C8B-B14F-4D97-AF65-F5344CB8AC3E}">
        <p14:creationId xmlns:p14="http://schemas.microsoft.com/office/powerpoint/2010/main" val="38985221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0FBA4A0-73B6-49E7-A441-BC8F089A94F0}" type="datetimeFigureOut">
              <a:rPr lang="en-US" smtClean="0"/>
              <a:t>5/31/2025</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9D5DA27C-BF99-49E1-A446-41D24B00F5B5}" type="slidenum">
              <a:rPr lang="en-US" smtClean="0"/>
              <a:t>‹#›</a:t>
            </a:fld>
            <a:endParaRPr lang="en-US"/>
          </a:p>
        </p:txBody>
      </p:sp>
    </p:spTree>
    <p:extLst>
      <p:ext uri="{BB962C8B-B14F-4D97-AF65-F5344CB8AC3E}">
        <p14:creationId xmlns:p14="http://schemas.microsoft.com/office/powerpoint/2010/main" val="51882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38770710"/>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 id="2147483868"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C1200D00-C2AA-4AA7-B91E-CA19DF7514B9}" type="datetimeFigureOut">
              <a:rPr lang="en-US" smtClean="0">
                <a:solidFill>
                  <a:prstClr val="black">
                    <a:tint val="75000"/>
                  </a:prstClr>
                </a:solidFill>
              </a:rPr>
              <a:pPr/>
              <a:t>5/31/2025</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C0A5B3A5-4616-45EE-A2F1-A0FB0EB37BB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4665048"/>
      </p:ext>
    </p:extLst>
  </p:cSld>
  <p:clrMap bg1="lt1" tx1="dk1" bg2="lt2" tx2="dk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
        <p:nvSpPr>
          <p:cNvPr id="9" name="TextBox 8">
            <a:extLst>
              <a:ext uri="{FF2B5EF4-FFF2-40B4-BE49-F238E27FC236}">
                <a16:creationId xmlns:a16="http://schemas.microsoft.com/office/drawing/2014/main" id="{CFB2FC15-BD85-4EE0-90C6-1E3B229C7B43}"/>
              </a:ext>
            </a:extLst>
          </p:cNvPr>
          <p:cNvSpPr txBox="1"/>
          <p:nvPr/>
        </p:nvSpPr>
        <p:spPr>
          <a:xfrm>
            <a:off x="2971800" y="3257550"/>
            <a:ext cx="56388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SÁUTUẦN VII PHỤC SINH</a:t>
            </a:r>
            <a:endParaRPr lang="en-US" sz="2800" b="1" i="0" dirty="0">
              <a:solidFill>
                <a:srgbClr val="00B0F0"/>
              </a:solidFill>
              <a:effectLst/>
              <a:latin typeface="Helvetica Neue"/>
            </a:endParaRPr>
          </a:p>
        </p:txBody>
      </p:sp>
      <p:pic>
        <p:nvPicPr>
          <p:cNvPr id="1026" name="Picture 2" descr="Header">
            <a:extLst>
              <a:ext uri="{FF2B5EF4-FFF2-40B4-BE49-F238E27FC236}">
                <a16:creationId xmlns:a16="http://schemas.microsoft.com/office/drawing/2014/main" id="{369B36AD-4484-4703-B236-E651FFC79B4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9050"/>
            <a:ext cx="9144000" cy="5156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7B9E4FA-6359-460A-A399-8D517269A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001000" y="133350"/>
            <a:ext cx="914400" cy="914400"/>
          </a:xfrm>
          <a:prstGeom prst="rect">
            <a:avLst/>
          </a:prstGeom>
        </p:spPr>
      </p:pic>
    </p:spTree>
    <p:extLst>
      <p:ext uri="{BB962C8B-B14F-4D97-AF65-F5344CB8AC3E}">
        <p14:creationId xmlns:p14="http://schemas.microsoft.com/office/powerpoint/2010/main" val="5033985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r>
              <a:rPr lang="en-US" sz="6000" b="1" dirty="0">
                <a:solidFill>
                  <a:srgbClr val="C00000"/>
                </a:solidFill>
                <a:latin typeface="Arial" panose="020B0604020202020204" pitchFamily="34" charset="0"/>
                <a:cs typeface="Arial" panose="020B0604020202020204" pitchFamily="34" charset="0"/>
              </a:rPr>
              <a:t>Ca </a:t>
            </a:r>
            <a:r>
              <a:rPr lang="en-US" sz="6000" b="1" dirty="0" err="1">
                <a:solidFill>
                  <a:srgbClr val="C00000"/>
                </a:solidFill>
                <a:latin typeface="Arial" panose="020B0604020202020204" pitchFamily="34" charset="0"/>
                <a:cs typeface="Arial" panose="020B0604020202020204" pitchFamily="34" charset="0"/>
              </a:rPr>
              <a:t>Kết</a:t>
            </a:r>
            <a:r>
              <a:rPr lang="en-US" sz="6000" b="1" dirty="0">
                <a:solidFill>
                  <a:srgbClr val="C00000"/>
                </a:solidFill>
                <a:latin typeface="Arial" panose="020B0604020202020204" pitchFamily="34" charset="0"/>
                <a:cs typeface="Arial" panose="020B0604020202020204" pitchFamily="34" charset="0"/>
              </a:rPr>
              <a:t> </a:t>
            </a:r>
            <a:r>
              <a:rPr lang="en-US" sz="6000" b="1" dirty="0" err="1">
                <a:solidFill>
                  <a:srgbClr val="C00000"/>
                </a:solidFill>
                <a:latin typeface="Arial" panose="020B0604020202020204" pitchFamily="34" charset="0"/>
                <a:cs typeface="Arial" panose="020B0604020202020204" pitchFamily="34" charset="0"/>
              </a:rPr>
              <a:t>Lễ</a:t>
            </a:r>
            <a:br>
              <a:rPr lang="en-US" dirty="0">
                <a:solidFill>
                  <a:srgbClr val="C00000"/>
                </a:solidFill>
              </a:rPr>
            </a:br>
            <a:endParaRPr lang="en-US" i="1" dirty="0">
              <a:solidFill>
                <a:srgbClr val="002060"/>
              </a:solidFill>
            </a:endParaRPr>
          </a:p>
        </p:txBody>
      </p:sp>
    </p:spTree>
    <p:extLst>
      <p:ext uri="{BB962C8B-B14F-4D97-AF65-F5344CB8AC3E}">
        <p14:creationId xmlns:p14="http://schemas.microsoft.com/office/powerpoint/2010/main" val="4691388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sp>
        <p:nvSpPr>
          <p:cNvPr id="9" name="TextBox 8">
            <a:extLst>
              <a:ext uri="{FF2B5EF4-FFF2-40B4-BE49-F238E27FC236}">
                <a16:creationId xmlns:a16="http://schemas.microsoft.com/office/drawing/2014/main" id="{CFB2FC15-BD85-4EE0-90C6-1E3B229C7B43}"/>
              </a:ext>
            </a:extLst>
          </p:cNvPr>
          <p:cNvSpPr txBox="1"/>
          <p:nvPr/>
        </p:nvSpPr>
        <p:spPr>
          <a:xfrm>
            <a:off x="2971800" y="3257550"/>
            <a:ext cx="5638800" cy="523220"/>
          </a:xfrm>
          <a:prstGeom prst="rect">
            <a:avLst/>
          </a:prstGeom>
          <a:noFill/>
        </p:spPr>
        <p:txBody>
          <a:bodyPr wrap="square">
            <a:spAutoFit/>
          </a:bodyPr>
          <a:lstStyle/>
          <a:p>
            <a:pPr algn="l"/>
            <a:r>
              <a:rPr lang="en-US" sz="2800" b="1" i="0" cap="all" dirty="0">
                <a:solidFill>
                  <a:srgbClr val="00B0F0"/>
                </a:solidFill>
                <a:effectLst/>
                <a:latin typeface="Arial" panose="020B0604020202020204" pitchFamily="34" charset="0"/>
              </a:rPr>
              <a:t>THỨ SÁUTUẦN VII PHỤC SINH</a:t>
            </a:r>
            <a:endParaRPr lang="en-US" sz="2800" b="1" i="0" dirty="0">
              <a:solidFill>
                <a:srgbClr val="00B0F0"/>
              </a:solidFill>
              <a:effectLst/>
              <a:latin typeface="Helvetica Neue"/>
            </a:endParaRPr>
          </a:p>
        </p:txBody>
      </p:sp>
      <p:pic>
        <p:nvPicPr>
          <p:cNvPr id="1026" name="Picture 2" descr="Header">
            <a:extLst>
              <a:ext uri="{FF2B5EF4-FFF2-40B4-BE49-F238E27FC236}">
                <a16:creationId xmlns:a16="http://schemas.microsoft.com/office/drawing/2014/main" id="{369B36AD-4484-4703-B236-E651FFC79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
            <a:ext cx="9144000" cy="5156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7B9E4FA-6359-460A-A399-8D517269A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33350"/>
            <a:ext cx="914400" cy="914400"/>
          </a:xfrm>
          <a:prstGeom prst="rect">
            <a:avLst/>
          </a:prstGeom>
        </p:spPr>
      </p:pic>
    </p:spTree>
    <p:extLst>
      <p:ext uri="{BB962C8B-B14F-4D97-AF65-F5344CB8AC3E}">
        <p14:creationId xmlns:p14="http://schemas.microsoft.com/office/powerpoint/2010/main" val="3642336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34791"/>
            <a:ext cx="9144000" cy="760559"/>
          </a:xfrm>
        </p:spPr>
        <p:txBody>
          <a:bodyPr>
            <a:normAutofit fontScale="90000"/>
          </a:bodyPr>
          <a:lstStyle/>
          <a:p>
            <a:r>
              <a:rPr lang="en-US" sz="6600" b="1" dirty="0">
                <a:solidFill>
                  <a:srgbClr val="C00000"/>
                </a:solidFill>
              </a:rPr>
              <a:t>Ca </a:t>
            </a:r>
            <a:r>
              <a:rPr lang="en-US" sz="6600" b="1" dirty="0" err="1">
                <a:solidFill>
                  <a:srgbClr val="C00000"/>
                </a:solidFill>
              </a:rPr>
              <a:t>Nhập</a:t>
            </a:r>
            <a:r>
              <a:rPr lang="en-US" sz="6600" b="1" dirty="0">
                <a:solidFill>
                  <a:srgbClr val="C00000"/>
                </a:solidFill>
              </a:rPr>
              <a:t> </a:t>
            </a:r>
            <a:r>
              <a:rPr lang="en-US" sz="66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EF971FBE-6D28-4023-82EF-9752E196DAC8}"/>
              </a:ext>
            </a:extLst>
          </p:cNvPr>
          <p:cNvSpPr txBox="1"/>
          <p:nvPr/>
        </p:nvSpPr>
        <p:spPr>
          <a:xfrm>
            <a:off x="304800" y="971550"/>
            <a:ext cx="8496300" cy="3785652"/>
          </a:xfrm>
          <a:prstGeom prst="rect">
            <a:avLst/>
          </a:prstGeom>
          <a:noFill/>
        </p:spPr>
        <p:txBody>
          <a:bodyPr wrap="square" rtlCol="0">
            <a:spAutoFit/>
          </a:bodyPr>
          <a:lstStyle/>
          <a:p>
            <a:pPr algn="just"/>
            <a:r>
              <a:rPr lang="vi-VN" sz="4000" b="1" i="0" dirty="0">
                <a:solidFill>
                  <a:srgbClr val="C00000"/>
                </a:solidFill>
                <a:effectLst/>
                <a:latin typeface="arial" panose="020B0604020202020204" pitchFamily="34" charset="0"/>
              </a:rPr>
              <a:t>Chúa Kitô đã yêu thương chúng ta, Người đã dùng máu mình mà rửa chúng ta sạch mọi tội lỗi, và đã làm cho chúng ta trở nên vương quốc và tư tế cho Thiên Chúa Cha của Người – Alleluia.</a:t>
            </a:r>
            <a:endParaRPr lang="en-US" sz="4000" b="1" dirty="0">
              <a:solidFill>
                <a:srgbClr val="C00000"/>
              </a:solidFill>
            </a:endParaRPr>
          </a:p>
        </p:txBody>
      </p:sp>
    </p:spTree>
    <p:extLst>
      <p:ext uri="{BB962C8B-B14F-4D97-AF65-F5344CB8AC3E}">
        <p14:creationId xmlns:p14="http://schemas.microsoft.com/office/powerpoint/2010/main" val="2995095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57200" y="209550"/>
            <a:ext cx="8610600" cy="2571750"/>
          </a:xfrm>
        </p:spPr>
        <p:txBody>
          <a:bodyPr>
            <a:normAutofit fontScale="90000"/>
          </a:bodyPr>
          <a:lstStyle/>
          <a:p>
            <a:pPr algn="l"/>
            <a:r>
              <a:rPr lang="en-US" sz="3600" dirty="0" err="1">
                <a:solidFill>
                  <a:srgbClr val="C00000"/>
                </a:solidFill>
              </a:rPr>
              <a:t>Bài</a:t>
            </a:r>
            <a:r>
              <a:rPr lang="en-US" sz="3600" dirty="0">
                <a:solidFill>
                  <a:srgbClr val="C00000"/>
                </a:solidFill>
              </a:rPr>
              <a:t> </a:t>
            </a:r>
            <a:r>
              <a:rPr lang="en-US" sz="3600" dirty="0" err="1">
                <a:solidFill>
                  <a:srgbClr val="C00000"/>
                </a:solidFill>
              </a:rPr>
              <a:t>đọc</a:t>
            </a:r>
            <a:r>
              <a:rPr lang="en-US" sz="3600" dirty="0">
                <a:solidFill>
                  <a:srgbClr val="C00000"/>
                </a:solidFill>
              </a:rPr>
              <a:t> 1</a:t>
            </a:r>
            <a:r>
              <a:rPr lang="en-US" sz="3600" dirty="0">
                <a:solidFill>
                  <a:srgbClr val="0070C0"/>
                </a:solidFill>
                <a:latin typeface="Arial" panose="020B0604020202020204" pitchFamily="34" charset="0"/>
                <a:cs typeface="Arial" panose="020B0604020202020204" pitchFamily="34" charset="0"/>
              </a:rPr>
              <a:t>. </a:t>
            </a:r>
            <a:r>
              <a:rPr lang="en-US" sz="4000" b="0" i="0" dirty="0">
                <a:solidFill>
                  <a:srgbClr val="0070C0"/>
                </a:solidFill>
                <a:effectLst/>
                <a:latin typeface="Arial" panose="020B0604020202020204" pitchFamily="34" charset="0"/>
              </a:rPr>
              <a:t> </a:t>
            </a:r>
            <a:r>
              <a:rPr lang="en-US" sz="4000" b="0" i="0" dirty="0" err="1">
                <a:solidFill>
                  <a:srgbClr val="0070C0"/>
                </a:solidFill>
                <a:effectLst/>
                <a:latin typeface="arial" panose="020B0604020202020204" pitchFamily="34" charset="0"/>
              </a:rPr>
              <a:t>Cv</a:t>
            </a:r>
            <a:r>
              <a:rPr lang="en-US" sz="4000" b="0" i="0" dirty="0">
                <a:solidFill>
                  <a:srgbClr val="0070C0"/>
                </a:solidFill>
                <a:effectLst/>
                <a:latin typeface="arial" panose="020B0604020202020204" pitchFamily="34" charset="0"/>
              </a:rPr>
              <a:t> 25, 13-21</a:t>
            </a:r>
            <a:br>
              <a:rPr lang="en-US" sz="4000" dirty="0">
                <a:solidFill>
                  <a:srgbClr val="0070C0"/>
                </a:solidFill>
                <a:latin typeface="Arial" panose="020B0604020202020204" pitchFamily="34" charset="0"/>
                <a:cs typeface="Arial" panose="020B0604020202020204" pitchFamily="34" charset="0"/>
              </a:rPr>
            </a:br>
            <a:r>
              <a:rPr lang="en-US" b="1" i="1" dirty="0">
                <a:solidFill>
                  <a:srgbClr val="C00000"/>
                </a:solidFill>
                <a:effectLst/>
                <a:latin typeface="arial" panose="020B0604020202020204" pitchFamily="34" charset="0"/>
              </a:rPr>
              <a:t>“</a:t>
            </a:r>
            <a:r>
              <a:rPr lang="en-US" b="1" i="1" dirty="0" err="1">
                <a:solidFill>
                  <a:srgbClr val="C00000"/>
                </a:solidFill>
                <a:effectLst/>
                <a:latin typeface="arial" panose="020B0604020202020204" pitchFamily="34" charset="0"/>
              </a:rPr>
              <a:t>Ðức</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Giêsu</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đã</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chết</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mà</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Phaolô</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quả</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quyết</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là</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vẫn</a:t>
            </a:r>
            <a:r>
              <a:rPr lang="en-US" b="1" i="1" dirty="0">
                <a:solidFill>
                  <a:srgbClr val="C00000"/>
                </a:solidFill>
                <a:effectLst/>
                <a:latin typeface="arial" panose="020B0604020202020204" pitchFamily="34" charset="0"/>
              </a:rPr>
              <a:t> </a:t>
            </a:r>
            <a:r>
              <a:rPr lang="en-US" b="1" i="1" dirty="0" err="1">
                <a:solidFill>
                  <a:srgbClr val="C00000"/>
                </a:solidFill>
                <a:effectLst/>
                <a:latin typeface="arial" panose="020B0604020202020204" pitchFamily="34" charset="0"/>
              </a:rPr>
              <a:t>sống</a:t>
            </a:r>
            <a:r>
              <a:rPr lang="en-US" b="1" i="1" dirty="0">
                <a:solidFill>
                  <a:srgbClr val="C00000"/>
                </a:solidFill>
                <a:effectLst/>
                <a:latin typeface="arial" panose="020B0604020202020204" pitchFamily="34" charset="0"/>
              </a:rPr>
              <a:t>”.</a:t>
            </a:r>
            <a:br>
              <a:rPr lang="en-US" b="1" i="1" dirty="0">
                <a:solidFill>
                  <a:srgbClr val="C00000"/>
                </a:solidFill>
                <a:effectLst/>
                <a:latin typeface="Arial" panose="020B0604020202020204" pitchFamily="34" charset="0"/>
              </a:rPr>
            </a:br>
            <a:r>
              <a:rPr lang="vi-VN" sz="4000" dirty="0">
                <a:solidFill>
                  <a:srgbClr val="C00000"/>
                </a:solidFill>
              </a:rPr>
              <a:t>Bài trích sách Công vụ Tông Đồ.</a:t>
            </a:r>
            <a:endParaRPr lang="en-US" sz="4000" dirty="0">
              <a:solidFill>
                <a:srgbClr val="C00000"/>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3400" y="2724150"/>
            <a:ext cx="4724400" cy="2420150"/>
          </a:xfrm>
          <a:prstGeom prst="rect">
            <a:avLst/>
          </a:prstGeom>
        </p:spPr>
      </p:pic>
    </p:spTree>
    <p:extLst>
      <p:ext uri="{BB962C8B-B14F-4D97-AF65-F5344CB8AC3E}">
        <p14:creationId xmlns:p14="http://schemas.microsoft.com/office/powerpoint/2010/main" val="31487205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3352800" y="438150"/>
            <a:ext cx="2667000" cy="830997"/>
          </a:xfrm>
          <a:prstGeom prst="rect">
            <a:avLst/>
          </a:prstGeom>
          <a:noFill/>
        </p:spPr>
        <p:txBody>
          <a:bodyPr wrap="square">
            <a:spAutoFit/>
          </a:bodyPr>
          <a:lstStyle/>
          <a:p>
            <a:r>
              <a:rPr lang="en-US" sz="4800" b="1" dirty="0" err="1">
                <a:solidFill>
                  <a:srgbClr val="C00000"/>
                </a:solidFill>
                <a:latin typeface="Arial" panose="020B0604020202020204" pitchFamily="34" charset="0"/>
              </a:rPr>
              <a:t>Đáp</a:t>
            </a:r>
            <a:r>
              <a:rPr lang="en-US" sz="4800" b="1" dirty="0">
                <a:solidFill>
                  <a:srgbClr val="C00000"/>
                </a:solidFill>
                <a:latin typeface="Arial" panose="020B0604020202020204" pitchFamily="34" charset="0"/>
              </a:rPr>
              <a:t> ca:</a:t>
            </a:r>
            <a:endParaRPr lang="en-US" sz="4800" b="1" dirty="0">
              <a:solidFill>
                <a:srgbClr val="C00000"/>
              </a:solidFill>
            </a:endParaRPr>
          </a:p>
        </p:txBody>
      </p:sp>
      <p:sp>
        <p:nvSpPr>
          <p:cNvPr id="6" name="TextBox 5">
            <a:extLst>
              <a:ext uri="{FF2B5EF4-FFF2-40B4-BE49-F238E27FC236}">
                <a16:creationId xmlns:a16="http://schemas.microsoft.com/office/drawing/2014/main" id="{C8F3F226-75E0-46B7-AC2C-BFC9C8919B3F}"/>
              </a:ext>
            </a:extLst>
          </p:cNvPr>
          <p:cNvSpPr txBox="1"/>
          <p:nvPr/>
        </p:nvSpPr>
        <p:spPr>
          <a:xfrm>
            <a:off x="1600200" y="1504950"/>
            <a:ext cx="6553200" cy="646331"/>
          </a:xfrm>
          <a:prstGeom prst="rect">
            <a:avLst/>
          </a:prstGeom>
          <a:noFill/>
        </p:spPr>
        <p:txBody>
          <a:bodyPr wrap="square">
            <a:spAutoFit/>
          </a:bodyPr>
          <a:lstStyle/>
          <a:p>
            <a:r>
              <a:rPr lang="de-DE" sz="3600" b="0" i="0" dirty="0">
                <a:solidFill>
                  <a:srgbClr val="0070C0"/>
                </a:solidFill>
                <a:effectLst/>
                <a:latin typeface="arial" panose="020B0604020202020204" pitchFamily="34" charset="0"/>
              </a:rPr>
              <a:t>Tv 102, 1-2. 11-12. 19-20ab</a:t>
            </a:r>
            <a:endParaRPr lang="en-US" sz="3600"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838200" y="2007722"/>
            <a:ext cx="7467600" cy="2266949"/>
          </a:xfrm>
        </p:spPr>
        <p:txBody>
          <a:bodyPr>
            <a:normAutofit/>
          </a:bodyPr>
          <a:lstStyle/>
          <a:p>
            <a:pPr algn="just"/>
            <a:r>
              <a:rPr lang="vi-VN" b="1" i="0" dirty="0">
                <a:solidFill>
                  <a:srgbClr val="C00000"/>
                </a:solidFill>
                <a:effectLst/>
                <a:latin typeface="Arial" panose="020B0604020202020204" pitchFamily="34" charset="0"/>
              </a:rPr>
              <a:t>Ðáp: </a:t>
            </a:r>
            <a:r>
              <a:rPr lang="vi-VN" b="1" i="0" dirty="0">
                <a:solidFill>
                  <a:srgbClr val="C00000"/>
                </a:solidFill>
                <a:effectLst/>
                <a:latin typeface="arial" panose="020B0604020202020204" pitchFamily="34" charset="0"/>
              </a:rPr>
              <a:t>Chúa thiết lập ngai vàng Người ở cõi cao xanh</a:t>
            </a:r>
            <a:endParaRPr lang="en-US" b="1" i="1" dirty="0">
              <a:solidFill>
                <a:srgbClr val="C00000"/>
              </a:solidFill>
            </a:endParaRPr>
          </a:p>
        </p:txBody>
      </p:sp>
      <p:pic>
        <p:nvPicPr>
          <p:cNvPr id="3" name="Picture 2">
            <a:extLst>
              <a:ext uri="{FF2B5EF4-FFF2-40B4-BE49-F238E27FC236}">
                <a16:creationId xmlns:a16="http://schemas.microsoft.com/office/drawing/2014/main" id="{6DC60AD3-1509-46E1-9202-2209278CD1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77200" y="4171950"/>
            <a:ext cx="885825" cy="885825"/>
          </a:xfrm>
          <a:prstGeom prst="rect">
            <a:avLst/>
          </a:prstGeom>
        </p:spPr>
      </p:pic>
    </p:spTree>
    <p:extLst>
      <p:ext uri="{BB962C8B-B14F-4D97-AF65-F5344CB8AC3E}">
        <p14:creationId xmlns:p14="http://schemas.microsoft.com/office/powerpoint/2010/main" val="1490017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4F4D4D6-AC79-488D-900A-1681B63EEB5E}"/>
              </a:ext>
            </a:extLst>
          </p:cNvPr>
          <p:cNvSpPr txBox="1"/>
          <p:nvPr/>
        </p:nvSpPr>
        <p:spPr>
          <a:xfrm>
            <a:off x="1447800" y="285750"/>
            <a:ext cx="6248400" cy="707886"/>
          </a:xfrm>
          <a:prstGeom prst="rect">
            <a:avLst/>
          </a:prstGeom>
          <a:noFill/>
        </p:spPr>
        <p:txBody>
          <a:bodyPr wrap="square">
            <a:spAutoFit/>
          </a:bodyPr>
          <a:lstStyle/>
          <a:p>
            <a:r>
              <a:rPr lang="en-US" sz="4000" b="1" i="0" dirty="0">
                <a:solidFill>
                  <a:srgbClr val="C00000"/>
                </a:solidFill>
                <a:effectLst/>
                <a:latin typeface="Arial" panose="020B0604020202020204" pitchFamily="34" charset="0"/>
              </a:rPr>
              <a:t>Alleluia: </a:t>
            </a:r>
            <a:r>
              <a:rPr lang="en-US" sz="4000" b="0" i="0" dirty="0">
                <a:solidFill>
                  <a:srgbClr val="333333"/>
                </a:solidFill>
                <a:effectLst/>
                <a:latin typeface="Arial" panose="020B0604020202020204" pitchFamily="34" charset="0"/>
              </a:rPr>
              <a:t> </a:t>
            </a:r>
            <a:r>
              <a:rPr lang="en-US" sz="4000" b="0" i="0" dirty="0">
                <a:solidFill>
                  <a:srgbClr val="0070C0"/>
                </a:solidFill>
                <a:effectLst/>
                <a:latin typeface="Arial" panose="020B0604020202020204" pitchFamily="34" charset="0"/>
              </a:rPr>
              <a:t>Ga 14, 18</a:t>
            </a:r>
            <a:endParaRPr lang="en-US" sz="4000" b="1" dirty="0">
              <a:solidFill>
                <a:srgbClr val="0070C0"/>
              </a:solidFill>
            </a:endParaRPr>
          </a:p>
        </p:txBody>
      </p:sp>
      <p:sp>
        <p:nvSpPr>
          <p:cNvPr id="7" name="Title 1">
            <a:extLst>
              <a:ext uri="{FF2B5EF4-FFF2-40B4-BE49-F238E27FC236}">
                <a16:creationId xmlns:a16="http://schemas.microsoft.com/office/drawing/2014/main" id="{76ACB84B-87EF-477B-BB0C-008A186F17AF}"/>
              </a:ext>
            </a:extLst>
          </p:cNvPr>
          <p:cNvSpPr>
            <a:spLocks noGrp="1"/>
          </p:cNvSpPr>
          <p:nvPr>
            <p:ph type="ctrTitle"/>
          </p:nvPr>
        </p:nvSpPr>
        <p:spPr>
          <a:xfrm>
            <a:off x="533400" y="1733550"/>
            <a:ext cx="8153400" cy="2266949"/>
          </a:xfrm>
        </p:spPr>
        <p:txBody>
          <a:bodyPr>
            <a:noAutofit/>
          </a:bodyPr>
          <a:lstStyle/>
          <a:p>
            <a:pPr algn="just"/>
            <a:r>
              <a:rPr lang="en-US" b="1" i="0" dirty="0">
                <a:solidFill>
                  <a:srgbClr val="C00000"/>
                </a:solidFill>
                <a:effectLst/>
                <a:latin typeface="Arial" panose="020B0604020202020204" pitchFamily="34" charset="0"/>
              </a:rPr>
              <a:t>Alleluia, alleluia! – </a:t>
            </a:r>
            <a:r>
              <a:rPr lang="en-US" b="1" i="0" dirty="0" err="1">
                <a:solidFill>
                  <a:srgbClr val="C00000"/>
                </a:solidFill>
                <a:effectLst/>
                <a:latin typeface="Arial" panose="020B0604020202020204" pitchFamily="34" charset="0"/>
              </a:rPr>
              <a:t>Chúa</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phán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Thầy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sẽ</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không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bỏ</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mồ</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côi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Thầy</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sẽ</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đến</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với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và</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lòng</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các</a:t>
            </a:r>
            <a:r>
              <a:rPr lang="en-US" b="1" i="0" dirty="0">
                <a:solidFill>
                  <a:srgbClr val="C00000"/>
                </a:solidFill>
                <a:effectLst/>
                <a:latin typeface="Arial" panose="020B0604020202020204" pitchFamily="34" charset="0"/>
              </a:rPr>
              <a:t> con </a:t>
            </a:r>
            <a:r>
              <a:rPr lang="en-US" b="1" i="0" dirty="0" err="1">
                <a:solidFill>
                  <a:srgbClr val="C00000"/>
                </a:solidFill>
                <a:effectLst/>
                <a:latin typeface="Arial" panose="020B0604020202020204" pitchFamily="34" charset="0"/>
              </a:rPr>
              <a:t>sẽ</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vui</a:t>
            </a:r>
            <a:r>
              <a:rPr lang="en-US" b="1" i="0" dirty="0">
                <a:solidFill>
                  <a:srgbClr val="C00000"/>
                </a:solidFill>
                <a:effectLst/>
                <a:latin typeface="Arial" panose="020B0604020202020204" pitchFamily="34" charset="0"/>
              </a:rPr>
              <a:t> </a:t>
            </a:r>
            <a:r>
              <a:rPr lang="en-US" b="1" i="0" dirty="0" err="1">
                <a:solidFill>
                  <a:srgbClr val="C00000"/>
                </a:solidFill>
                <a:effectLst/>
                <a:latin typeface="Arial" panose="020B0604020202020204" pitchFamily="34" charset="0"/>
              </a:rPr>
              <a:t>mừng</a:t>
            </a:r>
            <a:r>
              <a:rPr lang="en-US" b="1" i="0" dirty="0">
                <a:solidFill>
                  <a:srgbClr val="C00000"/>
                </a:solidFill>
                <a:effectLst/>
                <a:latin typeface="Arial" panose="020B0604020202020204" pitchFamily="34" charset="0"/>
              </a:rPr>
              <a:t>”. – Alleluia.</a:t>
            </a:r>
            <a:endParaRPr lang="en-US" b="1" i="1" dirty="0">
              <a:solidFill>
                <a:srgbClr val="C00000"/>
              </a:solidFill>
            </a:endParaRPr>
          </a:p>
        </p:txBody>
      </p:sp>
      <p:pic>
        <p:nvPicPr>
          <p:cNvPr id="4" name="Picture 3">
            <a:extLst>
              <a:ext uri="{FF2B5EF4-FFF2-40B4-BE49-F238E27FC236}">
                <a16:creationId xmlns:a16="http://schemas.microsoft.com/office/drawing/2014/main" id="{5568F5BC-AE6E-4715-9C24-7E69D9FE23D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53400" y="4248150"/>
            <a:ext cx="809625" cy="809625"/>
          </a:xfrm>
          <a:prstGeom prst="rect">
            <a:avLst/>
          </a:prstGeom>
        </p:spPr>
      </p:pic>
    </p:spTree>
    <p:extLst>
      <p:ext uri="{BB962C8B-B14F-4D97-AF65-F5344CB8AC3E}">
        <p14:creationId xmlns:p14="http://schemas.microsoft.com/office/powerpoint/2010/main" val="1426662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solidFill>
                <a:srgbClr val="002060"/>
              </a:solidFill>
            </a:endParaRPr>
          </a:p>
        </p:txBody>
      </p:sp>
      <p:pic>
        <p:nvPicPr>
          <p:cNvPr id="1026" name="Picture 2" descr="Header">
            <a:extLst>
              <a:ext uri="{FF2B5EF4-FFF2-40B4-BE49-F238E27FC236}">
                <a16:creationId xmlns:a16="http://schemas.microsoft.com/office/drawing/2014/main" id="{369B36AD-4484-4703-B236-E651FFC79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700"/>
            <a:ext cx="9144000" cy="51562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B7B9E4FA-6359-460A-A399-8D517269A5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01000" y="133350"/>
            <a:ext cx="914400" cy="914400"/>
          </a:xfrm>
          <a:prstGeom prst="rect">
            <a:avLst/>
          </a:prstGeom>
        </p:spPr>
      </p:pic>
      <p:sp>
        <p:nvSpPr>
          <p:cNvPr id="6" name="TextBox 5">
            <a:extLst>
              <a:ext uri="{FF2B5EF4-FFF2-40B4-BE49-F238E27FC236}">
                <a16:creationId xmlns:a16="http://schemas.microsoft.com/office/drawing/2014/main" id="{74B7601D-D340-406E-BB4B-6FF9528997C9}"/>
              </a:ext>
            </a:extLst>
          </p:cNvPr>
          <p:cNvSpPr txBox="1"/>
          <p:nvPr/>
        </p:nvSpPr>
        <p:spPr>
          <a:xfrm>
            <a:off x="3048000" y="3105150"/>
            <a:ext cx="5638800" cy="646331"/>
          </a:xfrm>
          <a:prstGeom prst="rect">
            <a:avLst/>
          </a:prstGeom>
          <a:noFill/>
        </p:spPr>
        <p:txBody>
          <a:bodyPr wrap="square">
            <a:spAutoFit/>
          </a:bodyPr>
          <a:lstStyle/>
          <a:p>
            <a:pPr algn="l"/>
            <a:r>
              <a:rPr lang="nb-NO" sz="3600" b="1" i="0" dirty="0">
                <a:solidFill>
                  <a:srgbClr val="FFFF00"/>
                </a:solidFill>
                <a:effectLst/>
                <a:latin typeface="arial" panose="020B0604020202020204" pitchFamily="34" charset="0"/>
              </a:rPr>
              <a:t>Phúc Âm: Ga 21, 15-19</a:t>
            </a:r>
            <a:endParaRPr lang="en-US" sz="3600" b="1" i="0" dirty="0">
              <a:solidFill>
                <a:srgbClr val="FFFF00"/>
              </a:solidFill>
              <a:effectLst/>
              <a:latin typeface="Helvetica Neue"/>
            </a:endParaRPr>
          </a:p>
        </p:txBody>
      </p:sp>
    </p:spTree>
    <p:extLst>
      <p:ext uri="{BB962C8B-B14F-4D97-AF65-F5344CB8AC3E}">
        <p14:creationId xmlns:p14="http://schemas.microsoft.com/office/powerpoint/2010/main" val="38746381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lstStyle/>
          <a:p>
            <a:pPr algn="just"/>
            <a:endParaRPr lang="en-US"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115"/>
            <a:ext cx="9144000" cy="5135270"/>
          </a:xfrm>
          <a:prstGeom prst="rect">
            <a:avLst/>
          </a:prstGeom>
        </p:spPr>
      </p:pic>
    </p:spTree>
    <p:extLst>
      <p:ext uri="{BB962C8B-B14F-4D97-AF65-F5344CB8AC3E}">
        <p14:creationId xmlns:p14="http://schemas.microsoft.com/office/powerpoint/2010/main" val="27510833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581400" y="1"/>
            <a:ext cx="5334000" cy="5143499"/>
          </a:xfrm>
        </p:spPr>
        <p:txBody>
          <a:bodyPr/>
          <a:lstStyle/>
          <a:p>
            <a:r>
              <a:rPr lang="en-US" sz="6000" b="1" dirty="0">
                <a:solidFill>
                  <a:srgbClr val="C00000"/>
                </a:solidFill>
              </a:rPr>
              <a:t>Ca </a:t>
            </a:r>
            <a:r>
              <a:rPr lang="en-US" sz="6000" b="1" dirty="0" err="1">
                <a:solidFill>
                  <a:srgbClr val="C00000"/>
                </a:solidFill>
              </a:rPr>
              <a:t>Dâng</a:t>
            </a:r>
            <a:r>
              <a:rPr lang="en-US" sz="6000" b="1" dirty="0">
                <a:solidFill>
                  <a:srgbClr val="C00000"/>
                </a:solidFill>
              </a:rPr>
              <a:t> </a:t>
            </a:r>
            <a:r>
              <a:rPr lang="en-US" sz="6000" b="1" dirty="0" err="1">
                <a:solidFill>
                  <a:srgbClr val="C00000"/>
                </a:solidFill>
              </a:rPr>
              <a:t>Lễ</a:t>
            </a:r>
            <a:br>
              <a:rPr lang="en-US" sz="6000" dirty="0">
                <a:solidFill>
                  <a:srgbClr val="C00000"/>
                </a:solidFill>
              </a:rPr>
            </a:br>
            <a:endParaRPr lang="en-US" i="1" dirty="0">
              <a:solidFill>
                <a:srgbClr val="0070C0"/>
              </a:solidFill>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 y="-95250"/>
            <a:ext cx="4352925" cy="5143500"/>
          </a:xfrm>
          <a:prstGeom prst="rect">
            <a:avLst/>
          </a:prstGeom>
        </p:spPr>
      </p:pic>
    </p:spTree>
    <p:extLst>
      <p:ext uri="{BB962C8B-B14F-4D97-AF65-F5344CB8AC3E}">
        <p14:creationId xmlns:p14="http://schemas.microsoft.com/office/powerpoint/2010/main" val="23434560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209550"/>
            <a:ext cx="9144000" cy="1123950"/>
          </a:xfrm>
        </p:spPr>
        <p:txBody>
          <a:bodyPr/>
          <a:lstStyle/>
          <a:p>
            <a:r>
              <a:rPr lang="en-US" sz="6000" b="1" dirty="0">
                <a:solidFill>
                  <a:srgbClr val="C00000"/>
                </a:solidFill>
              </a:rPr>
              <a:t>Ca </a:t>
            </a:r>
            <a:r>
              <a:rPr lang="en-US" sz="6000" b="1" dirty="0" err="1">
                <a:solidFill>
                  <a:srgbClr val="C00000"/>
                </a:solidFill>
              </a:rPr>
              <a:t>Hiệp</a:t>
            </a:r>
            <a:r>
              <a:rPr lang="en-US" sz="6000" b="1" dirty="0">
                <a:solidFill>
                  <a:srgbClr val="C00000"/>
                </a:solidFill>
              </a:rPr>
              <a:t> </a:t>
            </a:r>
            <a:r>
              <a:rPr lang="en-US" sz="6000" b="1" dirty="0" err="1">
                <a:solidFill>
                  <a:srgbClr val="C00000"/>
                </a:solidFill>
              </a:rPr>
              <a:t>Lễ</a:t>
            </a:r>
            <a:endParaRPr lang="en-US" b="1" i="1" dirty="0">
              <a:solidFill>
                <a:srgbClr val="002060"/>
              </a:solidFill>
            </a:endParaRPr>
          </a:p>
        </p:txBody>
      </p:sp>
      <p:sp>
        <p:nvSpPr>
          <p:cNvPr id="3" name="TextBox 2">
            <a:extLst>
              <a:ext uri="{FF2B5EF4-FFF2-40B4-BE49-F238E27FC236}">
                <a16:creationId xmlns:a16="http://schemas.microsoft.com/office/drawing/2014/main" id="{ABFBF290-4444-4063-8694-9B186C774C95}"/>
              </a:ext>
            </a:extLst>
          </p:cNvPr>
          <p:cNvSpPr txBox="1"/>
          <p:nvPr/>
        </p:nvSpPr>
        <p:spPr>
          <a:xfrm>
            <a:off x="342900" y="1509921"/>
            <a:ext cx="8458200" cy="2123658"/>
          </a:xfrm>
          <a:prstGeom prst="rect">
            <a:avLst/>
          </a:prstGeom>
          <a:noFill/>
        </p:spPr>
        <p:txBody>
          <a:bodyPr wrap="square" rtlCol="0">
            <a:spAutoFit/>
          </a:bodyPr>
          <a:lstStyle/>
          <a:p>
            <a:pPr algn="just"/>
            <a:r>
              <a:rPr lang="vi-VN" sz="4400" b="1" i="0" dirty="0">
                <a:solidFill>
                  <a:srgbClr val="C00000"/>
                </a:solidFill>
                <a:effectLst/>
                <a:latin typeface="arial" panose="020B0604020202020204" pitchFamily="34" charset="0"/>
              </a:rPr>
              <a:t>Chúa phán: Khi thần Chân lý đến, Người sẽ dạy các con biết tất cả sự thật – Alleluia.</a:t>
            </a:r>
            <a:endParaRPr lang="en-US" sz="4400" b="1" dirty="0">
              <a:solidFill>
                <a:srgbClr val="C00000"/>
              </a:solidFill>
            </a:endParaRPr>
          </a:p>
        </p:txBody>
      </p:sp>
    </p:spTree>
    <p:extLst>
      <p:ext uri="{BB962C8B-B14F-4D97-AF65-F5344CB8AC3E}">
        <p14:creationId xmlns:p14="http://schemas.microsoft.com/office/powerpoint/2010/main" val="1803416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618</TotalTime>
  <Words>193</Words>
  <Application>Microsoft Office PowerPoint</Application>
  <PresentationFormat>On-screen Show (16:9)</PresentationFormat>
  <Paragraphs>16</Paragraphs>
  <Slides>11</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11</vt:i4>
      </vt:variant>
    </vt:vector>
  </HeadingPairs>
  <TitlesOfParts>
    <vt:vector size="19" baseType="lpstr">
      <vt:lpstr>Arial</vt:lpstr>
      <vt:lpstr>Arial</vt:lpstr>
      <vt:lpstr>Calibri</vt:lpstr>
      <vt:lpstr>Helvetica Neue</vt:lpstr>
      <vt:lpstr>UTM American Sans</vt:lpstr>
      <vt:lpstr>Office Theme</vt:lpstr>
      <vt:lpstr>12_Office Theme</vt:lpstr>
      <vt:lpstr>14_Office Theme</vt:lpstr>
      <vt:lpstr>PowerPoint Presentation</vt:lpstr>
      <vt:lpstr>Ca Nhập Lễ</vt:lpstr>
      <vt:lpstr>Bài đọc 1.  Cv 25, 13-21 “Ðức Giêsu đã chết mà Phaolô quả quyết là vẫn sống”. Bài trích sách Công vụ Tông Đồ.</vt:lpstr>
      <vt:lpstr>Ðáp: Chúa thiết lập ngai vàng Người ở cõi cao xanh</vt:lpstr>
      <vt:lpstr>Alleluia, alleluia! – Chúa phán: “Thầy sẽ không bỏ các con mồ côi: Thầy sẽ đến với các con và lòng các con sẽ vui mừng”. – Alleluia.</vt:lpstr>
      <vt:lpstr>PowerPoint Presentation</vt:lpstr>
      <vt:lpstr>PowerPoint Presentation</vt:lpstr>
      <vt:lpstr>Ca Dâng Lễ </vt:lpstr>
      <vt:lpstr>Ca Hiệp Lễ</vt:lpstr>
      <vt:lpstr>Ca Kết Lễ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PC</cp:lastModifiedBy>
  <cp:revision>30</cp:revision>
  <dcterms:created xsi:type="dcterms:W3CDTF">2025-03-12T05:53:40Z</dcterms:created>
  <dcterms:modified xsi:type="dcterms:W3CDTF">2025-05-31T06:34:43Z</dcterms:modified>
</cp:coreProperties>
</file>